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9" r:id="rId11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54BC"/>
    <a:srgbClr val="0822F5"/>
    <a:srgbClr val="1737B1"/>
    <a:srgbClr val="323AA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733"/>
  </p:normalViewPr>
  <p:slideViewPr>
    <p:cSldViewPr>
      <p:cViewPr varScale="1">
        <p:scale>
          <a:sx n="68" d="100"/>
          <a:sy n="68" d="100"/>
        </p:scale>
        <p:origin x="432" y="2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E5B8CF-CE77-4171-86BD-4E52A41E2A69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B6E6FD-623C-4A87-ADC7-CEABB7FBE1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057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A9FED-3939-1741-AC9E-63280CECA91D}" type="datetime1">
              <a:rPr lang="en-US" smtClean="0"/>
              <a:t>6/17/26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5157450" y="320675"/>
            <a:ext cx="4623943" cy="565467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400" b="1" i="0">
                <a:solidFill>
                  <a:srgbClr val="323AA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EFF-1A2F-7148-A4F0-FB1755D8E28B}" type="datetime1">
              <a:rPr lang="en-US" smtClean="0"/>
              <a:t>6/17/26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5233650" y="234518"/>
            <a:ext cx="4623943" cy="565467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400" b="1" i="0">
                <a:solidFill>
                  <a:srgbClr val="323AA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0B245-5012-CC48-9BC2-A9132FC9C748}" type="datetime1">
              <a:rPr lang="en-US" smtClean="0"/>
              <a:t>6/17/26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5233650" y="258385"/>
            <a:ext cx="4623943" cy="565467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400" b="1" i="0">
                <a:solidFill>
                  <a:srgbClr val="323AA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4F8E1-278F-6B4D-A469-7C8B166C4AC2}" type="datetime1">
              <a:rPr lang="en-US" smtClean="0"/>
              <a:t>6/17/26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5233650" y="320675"/>
            <a:ext cx="4623943" cy="565467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15599-9D71-784B-AF61-14D0973907C6}" type="datetime1">
              <a:rPr lang="en-US" smtClean="0"/>
              <a:t>6/17/26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5233650" y="320675"/>
            <a:ext cx="4623943" cy="565467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078075" y="3829464"/>
            <a:ext cx="5026025" cy="7479665"/>
          </a:xfrm>
          <a:custGeom>
            <a:avLst/>
            <a:gdLst/>
            <a:ahLst/>
            <a:cxnLst/>
            <a:rect l="l" t="t" r="r" b="b"/>
            <a:pathLst>
              <a:path w="5026025" h="7479665">
                <a:moveTo>
                  <a:pt x="5026024" y="0"/>
                </a:moveTo>
                <a:lnTo>
                  <a:pt x="0" y="0"/>
                </a:lnTo>
                <a:lnTo>
                  <a:pt x="0" y="7479091"/>
                </a:lnTo>
                <a:lnTo>
                  <a:pt x="5026024" y="7479091"/>
                </a:lnTo>
                <a:lnTo>
                  <a:pt x="5026024" y="0"/>
                </a:lnTo>
                <a:close/>
              </a:path>
            </a:pathLst>
          </a:custGeom>
          <a:solidFill>
            <a:srgbClr val="4654B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0052050" y="3829464"/>
            <a:ext cx="5026025" cy="7479665"/>
          </a:xfrm>
          <a:custGeom>
            <a:avLst/>
            <a:gdLst/>
            <a:ahLst/>
            <a:cxnLst/>
            <a:rect l="l" t="t" r="r" b="b"/>
            <a:pathLst>
              <a:path w="5026025" h="7479665">
                <a:moveTo>
                  <a:pt x="5026024" y="0"/>
                </a:moveTo>
                <a:lnTo>
                  <a:pt x="0" y="0"/>
                </a:lnTo>
                <a:lnTo>
                  <a:pt x="0" y="7479091"/>
                </a:lnTo>
                <a:lnTo>
                  <a:pt x="5026024" y="7479091"/>
                </a:lnTo>
                <a:lnTo>
                  <a:pt x="5026024" y="0"/>
                </a:lnTo>
                <a:close/>
              </a:path>
            </a:pathLst>
          </a:custGeom>
          <a:solidFill>
            <a:srgbClr val="323A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g object 18"/>
          <p:cNvSpPr/>
          <p:nvPr/>
        </p:nvSpPr>
        <p:spPr>
          <a:xfrm>
            <a:off x="5026025" y="3829464"/>
            <a:ext cx="5026660" cy="7479665"/>
          </a:xfrm>
          <a:custGeom>
            <a:avLst/>
            <a:gdLst/>
            <a:ahLst/>
            <a:cxnLst/>
            <a:rect l="l" t="t" r="r" b="b"/>
            <a:pathLst>
              <a:path w="5026659" h="7479665">
                <a:moveTo>
                  <a:pt x="5026035" y="0"/>
                </a:moveTo>
                <a:lnTo>
                  <a:pt x="0" y="0"/>
                </a:lnTo>
                <a:lnTo>
                  <a:pt x="0" y="7479091"/>
                </a:lnTo>
                <a:lnTo>
                  <a:pt x="5026035" y="7479091"/>
                </a:lnTo>
                <a:lnTo>
                  <a:pt x="5026035" y="0"/>
                </a:lnTo>
                <a:close/>
              </a:path>
            </a:pathLst>
          </a:custGeom>
          <a:solidFill>
            <a:srgbClr val="4654B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26515" y="799985"/>
            <a:ext cx="13051069" cy="2203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400" b="1" i="0">
                <a:solidFill>
                  <a:srgbClr val="323AA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B08E8-DBBA-5249-BA8B-CA7C091779D2}" type="datetime1">
              <a:rPr lang="en-US" smtClean="0"/>
              <a:t>6/17/26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63A32D-278B-9C78-CB76-5A958101512B}"/>
              </a:ext>
            </a:extLst>
          </p:cNvPr>
          <p:cNvSpPr txBox="1"/>
          <p:nvPr userDrawn="1"/>
        </p:nvSpPr>
        <p:spPr>
          <a:xfrm>
            <a:off x="23078225" y="10577376"/>
            <a:ext cx="789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1783"/>
                </a:solidFill>
                <a:latin typeface="Montserrat" panose="00000500000000000000" pitchFamily="2" charset="0"/>
              </a:rPr>
              <a:t>11</a:t>
            </a:r>
            <a:endParaRPr lang="en-US" altLang="zh-CN" sz="2400" dirty="0">
              <a:solidFill>
                <a:srgbClr val="001783"/>
              </a:solidFill>
              <a:latin typeface="Montserrat" panose="00000500000000000000" pitchFamily="2" charset="0"/>
              <a:ea typeface="Times New Roman"/>
              <a:cs typeface="Poppins" panose="02000000000000000000" pitchFamily="2" charset="0"/>
            </a:endParaRPr>
          </a:p>
        </p:txBody>
      </p:sp>
      <p:sp>
        <p:nvSpPr>
          <p:cNvPr id="9" name="Holder 5">
            <a:extLst>
              <a:ext uri="{FF2B5EF4-FFF2-40B4-BE49-F238E27FC236}">
                <a16:creationId xmlns:a16="http://schemas.microsoft.com/office/drawing/2014/main" id="{4C4572D6-AC74-E58D-48BE-17A99245CE15}"/>
              </a:ext>
            </a:extLst>
          </p:cNvPr>
          <p:cNvSpPr txBox="1">
            <a:spLocks/>
          </p:cNvSpPr>
          <p:nvPr userDrawn="1"/>
        </p:nvSpPr>
        <p:spPr>
          <a:xfrm>
            <a:off x="679450" y="10685097"/>
            <a:ext cx="4521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tx1"/>
                </a:solidFill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600" dirty="0">
              <a:solidFill>
                <a:schemeClr val="tx1"/>
              </a:solidFill>
              <a:effectLst/>
              <a:latin typeface="Montserrat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E30F09CA-F3D2-C59A-69C3-17CE06E1B6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0988122"/>
              </p:ext>
            </p:extLst>
          </p:nvPr>
        </p:nvGraphicFramePr>
        <p:xfrm>
          <a:off x="19050" y="-1"/>
          <a:ext cx="20154246" cy="113093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380640" imgH="13714200" progId="">
                  <p:embed/>
                </p:oleObj>
              </mc:Choice>
              <mc:Fallback>
                <p:oleObj r:id="rId2" imgW="24380640" imgH="137142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050" y="-1"/>
                        <a:ext cx="20154246" cy="113093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ject 3">
            <a:extLst>
              <a:ext uri="{FF2B5EF4-FFF2-40B4-BE49-F238E27FC236}">
                <a16:creationId xmlns:a16="http://schemas.microsoft.com/office/drawing/2014/main" id="{83113C28-3536-DFCA-977E-ACB6D883DC34}"/>
              </a:ext>
            </a:extLst>
          </p:cNvPr>
          <p:cNvSpPr txBox="1">
            <a:spLocks/>
          </p:cNvSpPr>
          <p:nvPr/>
        </p:nvSpPr>
        <p:spPr>
          <a:xfrm>
            <a:off x="10356850" y="117474"/>
            <a:ext cx="11918230" cy="521232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25"/>
              </a:spcBef>
            </a:pPr>
            <a:r>
              <a:rPr lang="en-US" sz="7200" kern="0" dirty="0">
                <a:solidFill>
                  <a:srgbClr val="FFFFFF"/>
                </a:solidFill>
                <a:latin typeface="Century Gothic" panose="020B0502020202020204" pitchFamily="34" charset="0"/>
              </a:rPr>
              <a:t>M&amp;A DAY 1</a:t>
            </a:r>
          </a:p>
          <a:p>
            <a:pPr marL="12700">
              <a:spcBef>
                <a:spcPts val="125"/>
              </a:spcBef>
            </a:pPr>
            <a:r>
              <a:rPr lang="en-US" sz="8800" b="1" kern="0" dirty="0">
                <a:solidFill>
                  <a:srgbClr val="FFFFFF"/>
                </a:solidFill>
                <a:latin typeface="Century Gothic" panose="020B0502020202020204" pitchFamily="34" charset="0"/>
              </a:rPr>
              <a:t>INFORMATION</a:t>
            </a:r>
          </a:p>
          <a:p>
            <a:pPr marL="12700">
              <a:spcBef>
                <a:spcPts val="125"/>
              </a:spcBef>
            </a:pPr>
            <a:r>
              <a:rPr lang="en-US" sz="8800" b="1" kern="0" dirty="0">
                <a:solidFill>
                  <a:srgbClr val="FFFFFF"/>
                </a:solidFill>
                <a:latin typeface="Century Gothic" panose="020B0502020202020204" pitchFamily="34" charset="0"/>
              </a:rPr>
              <a:t>TECHNOLOGY</a:t>
            </a:r>
            <a:br>
              <a:rPr lang="en-US" sz="8800" b="1" kern="0" dirty="0">
                <a:solidFill>
                  <a:srgbClr val="FFFFFF"/>
                </a:solidFill>
                <a:latin typeface="Century Gothic" panose="020B0502020202020204" pitchFamily="34" charset="0"/>
              </a:rPr>
            </a:br>
            <a:r>
              <a:rPr lang="en-US" sz="8800" b="1" kern="0" dirty="0">
                <a:solidFill>
                  <a:srgbClr val="FFFFFF"/>
                </a:solidFill>
                <a:latin typeface="Century Gothic" panose="020B0502020202020204" pitchFamily="34" charset="0"/>
              </a:rPr>
              <a:t>OBJECTIVES</a:t>
            </a:r>
            <a:endParaRPr lang="en-US" sz="8800" b="1" kern="0" dirty="0">
              <a:solidFill>
                <a:sysClr val="windowText" lastClr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5FD617-831F-54FC-2AE1-CC87A7EA454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8;p7">
            <a:extLst>
              <a:ext uri="{FF2B5EF4-FFF2-40B4-BE49-F238E27FC236}">
                <a16:creationId xmlns:a16="http://schemas.microsoft.com/office/drawing/2014/main" id="{1188A233-FB14-D8A7-EDCC-5B790F737656}"/>
              </a:ext>
            </a:extLst>
          </p:cNvPr>
          <p:cNvSpPr/>
          <p:nvPr/>
        </p:nvSpPr>
        <p:spPr>
          <a:xfrm>
            <a:off x="7153547" y="4077494"/>
            <a:ext cx="4732227" cy="809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46" tIns="75352" rIns="150746" bIns="75352" anchor="ctr" anchorCtr="0">
            <a:noAutofit/>
          </a:bodyPr>
          <a:lstStyle/>
          <a:p>
            <a:pPr algn="ctr" rtl="0"/>
            <a:r>
              <a:rPr lang="en-US" sz="6600" b="1" dirty="0">
                <a:latin typeface="Century Gothic"/>
                <a:ea typeface="Century Gothic"/>
                <a:cs typeface="Century Gothic"/>
                <a:sym typeface="Century Gothic"/>
              </a:rPr>
              <a:t>contact us</a:t>
            </a:r>
            <a:endParaRPr sz="6600" b="1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512933-08B5-E175-ECA2-9556125F09E4}"/>
              </a:ext>
            </a:extLst>
          </p:cNvPr>
          <p:cNvSpPr/>
          <p:nvPr/>
        </p:nvSpPr>
        <p:spPr>
          <a:xfrm>
            <a:off x="4454912" y="6956495"/>
            <a:ext cx="5064749" cy="8092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979" dirty="0">
                <a:solidFill>
                  <a:schemeClr val="tx1"/>
                </a:solidFill>
                <a:latin typeface="Century Gothic" panose="020B0502020202020204" pitchFamily="34" charset="0"/>
              </a:rPr>
              <a:t>   email</a:t>
            </a:r>
          </a:p>
          <a:p>
            <a:pPr algn="ctr"/>
            <a:r>
              <a:rPr lang="en-GB" sz="1979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en-GB" sz="2309" dirty="0">
                <a:solidFill>
                  <a:schemeClr val="tx1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43D260-5522-F8F9-E172-983572EE3AD5}"/>
              </a:ext>
            </a:extLst>
          </p:cNvPr>
          <p:cNvSpPr/>
          <p:nvPr/>
        </p:nvSpPr>
        <p:spPr>
          <a:xfrm>
            <a:off x="9383802" y="6932567"/>
            <a:ext cx="5468848" cy="8092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979" dirty="0">
                <a:solidFill>
                  <a:schemeClr val="tx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sz="1979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 </a:t>
            </a:r>
            <a:r>
              <a:rPr lang="en-GB" sz="2309" dirty="0">
                <a:solidFill>
                  <a:schemeClr val="tx1"/>
                </a:solidFill>
                <a:latin typeface="Century Gothic" panose="020B0502020202020204" pitchFamily="34" charset="0"/>
              </a:rPr>
              <a:t>MandAPlaybook.com/consulting</a:t>
            </a:r>
          </a:p>
        </p:txBody>
      </p:sp>
      <p:sp>
        <p:nvSpPr>
          <p:cNvPr id="6" name="Google Shape;172;p9">
            <a:extLst>
              <a:ext uri="{FF2B5EF4-FFF2-40B4-BE49-F238E27FC236}">
                <a16:creationId xmlns:a16="http://schemas.microsoft.com/office/drawing/2014/main" id="{5F9D93C6-FB0E-0C03-ED05-6544858FD66F}"/>
              </a:ext>
            </a:extLst>
          </p:cNvPr>
          <p:cNvSpPr/>
          <p:nvPr/>
        </p:nvSpPr>
        <p:spPr>
          <a:xfrm>
            <a:off x="11444989" y="5567652"/>
            <a:ext cx="1335282" cy="110736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80884" tIns="90416" rIns="180884" bIns="90416" anchor="ctr" anchorCtr="0">
            <a:noAutofit/>
          </a:bodyPr>
          <a:lstStyle/>
          <a:p>
            <a:pPr algn="ctr"/>
            <a:endParaRPr sz="3562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" name="Google Shape;172;p9">
            <a:extLst>
              <a:ext uri="{FF2B5EF4-FFF2-40B4-BE49-F238E27FC236}">
                <a16:creationId xmlns:a16="http://schemas.microsoft.com/office/drawing/2014/main" id="{12BF13F6-5941-BB50-8AC1-CAF4E152FCC4}"/>
              </a:ext>
            </a:extLst>
          </p:cNvPr>
          <p:cNvSpPr/>
          <p:nvPr/>
        </p:nvSpPr>
        <p:spPr>
          <a:xfrm>
            <a:off x="6419623" y="5591584"/>
            <a:ext cx="1335282" cy="110736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80884" tIns="90416" rIns="180884" bIns="90416" anchor="ctr" anchorCtr="0">
            <a:noAutofit/>
          </a:bodyPr>
          <a:lstStyle/>
          <a:p>
            <a:pPr algn="ctr"/>
            <a:endParaRPr sz="3562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8" name="Google Shape;167;p9" descr="Envelope outline">
            <a:extLst>
              <a:ext uri="{FF2B5EF4-FFF2-40B4-BE49-F238E27FC236}">
                <a16:creationId xmlns:a16="http://schemas.microsoft.com/office/drawing/2014/main" id="{65019A7D-3239-1AD3-FEBF-34B75139C2C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99476" y="5784676"/>
            <a:ext cx="774755" cy="78933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</p:pic>
      <p:pic>
        <p:nvPicPr>
          <p:cNvPr id="9" name="Google Shape;169;p9" descr="@ outline">
            <a:extLst>
              <a:ext uri="{FF2B5EF4-FFF2-40B4-BE49-F238E27FC236}">
                <a16:creationId xmlns:a16="http://schemas.microsoft.com/office/drawing/2014/main" id="{32E3524B-48B4-9EF6-CBE3-E0CEC19FFDD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64209" y="5700445"/>
            <a:ext cx="841777" cy="8831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</p:pic>
      <p:pic>
        <p:nvPicPr>
          <p:cNvPr id="10" name="Picture 9" descr="A logo with black text&#10;&#10;Description automatically generated">
            <a:extLst>
              <a:ext uri="{FF2B5EF4-FFF2-40B4-BE49-F238E27FC236}">
                <a16:creationId xmlns:a16="http://schemas.microsoft.com/office/drawing/2014/main" id="{5D35392A-A14F-3251-F353-F57E972E3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8122" y="540051"/>
            <a:ext cx="8004243" cy="283262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D594804-3AC4-C42E-D592-B913E9E83D49}"/>
              </a:ext>
            </a:extLst>
          </p:cNvPr>
          <p:cNvSpPr/>
          <p:nvPr/>
        </p:nvSpPr>
        <p:spPr>
          <a:xfrm flipH="1" flipV="1">
            <a:off x="100644" y="10478690"/>
            <a:ext cx="20003456" cy="830300"/>
          </a:xfrm>
          <a:prstGeom prst="rect">
            <a:avLst/>
          </a:prstGeom>
          <a:solidFill>
            <a:srgbClr val="1737B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AAA3A618-F9D2-6AC1-1D54-6161FF7EBB5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5233650" y="320675"/>
            <a:ext cx="4624388" cy="276225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457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8313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323A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67620" y="1539875"/>
            <a:ext cx="7651029" cy="21473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3850" dirty="0">
                <a:solidFill>
                  <a:srgbClr val="FFFFFF"/>
                </a:solidFill>
                <a:latin typeface="Century Gothic" panose="020B0502020202020204" pitchFamily="34" charset="0"/>
              </a:rPr>
              <a:t>Content</a:t>
            </a:r>
            <a:endParaRPr sz="13850" dirty="0">
              <a:latin typeface="Century Gothic" panose="020B0502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16114" y="4866588"/>
            <a:ext cx="2516335" cy="914160"/>
          </a:xfrm>
          <a:prstGeom prst="rect">
            <a:avLst/>
          </a:prstGeom>
        </p:spPr>
        <p:txBody>
          <a:bodyPr vert="horz" wrap="square" lIns="0" tIns="120014" rIns="0" bIns="0" rtlCol="0">
            <a:spAutoFit/>
          </a:bodyPr>
          <a:lstStyle/>
          <a:p>
            <a:pPr marL="12700" marR="5080">
              <a:lnSpc>
                <a:spcPct val="79300"/>
              </a:lnSpc>
              <a:spcBef>
                <a:spcPts val="944"/>
              </a:spcBef>
            </a:pPr>
            <a:r>
              <a:rPr lang="en-US" sz="3250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Technology Inventory</a:t>
            </a:r>
            <a:endParaRPr sz="3250" dirty="0"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85963" y="5000878"/>
            <a:ext cx="792480" cy="793115"/>
          </a:xfrm>
          <a:custGeom>
            <a:avLst/>
            <a:gdLst/>
            <a:ahLst/>
            <a:cxnLst/>
            <a:rect l="l" t="t" r="r" b="b"/>
            <a:pathLst>
              <a:path w="792480" h="793114">
                <a:moveTo>
                  <a:pt x="409448" y="19608"/>
                </a:moveTo>
                <a:lnTo>
                  <a:pt x="406514" y="12738"/>
                </a:lnTo>
                <a:lnTo>
                  <a:pt x="401320" y="7785"/>
                </a:lnTo>
                <a:lnTo>
                  <a:pt x="396125" y="2679"/>
                </a:lnTo>
                <a:lnTo>
                  <a:pt x="389051" y="0"/>
                </a:lnTo>
                <a:lnTo>
                  <a:pt x="383019" y="317"/>
                </a:lnTo>
                <a:lnTo>
                  <a:pt x="383019" y="26784"/>
                </a:lnTo>
                <a:lnTo>
                  <a:pt x="382727" y="132600"/>
                </a:lnTo>
                <a:lnTo>
                  <a:pt x="337096" y="138899"/>
                </a:lnTo>
                <a:lnTo>
                  <a:pt x="294360" y="152590"/>
                </a:lnTo>
                <a:lnTo>
                  <a:pt x="255181" y="172974"/>
                </a:lnTo>
                <a:lnTo>
                  <a:pt x="220230" y="199326"/>
                </a:lnTo>
                <a:lnTo>
                  <a:pt x="190169" y="230987"/>
                </a:lnTo>
                <a:lnTo>
                  <a:pt x="165646" y="267258"/>
                </a:lnTo>
                <a:lnTo>
                  <a:pt x="147307" y="307428"/>
                </a:lnTo>
                <a:lnTo>
                  <a:pt x="135839" y="350812"/>
                </a:lnTo>
                <a:lnTo>
                  <a:pt x="131889" y="396709"/>
                </a:lnTo>
                <a:lnTo>
                  <a:pt x="135890" y="442607"/>
                </a:lnTo>
                <a:lnTo>
                  <a:pt x="147408" y="485990"/>
                </a:lnTo>
                <a:lnTo>
                  <a:pt x="165785" y="526135"/>
                </a:lnTo>
                <a:lnTo>
                  <a:pt x="190347" y="562368"/>
                </a:lnTo>
                <a:lnTo>
                  <a:pt x="220446" y="593991"/>
                </a:lnTo>
                <a:lnTo>
                  <a:pt x="255435" y="620318"/>
                </a:lnTo>
                <a:lnTo>
                  <a:pt x="294627" y="640651"/>
                </a:lnTo>
                <a:lnTo>
                  <a:pt x="337375" y="654291"/>
                </a:lnTo>
                <a:lnTo>
                  <a:pt x="383019" y="660552"/>
                </a:lnTo>
                <a:lnTo>
                  <a:pt x="382828" y="766406"/>
                </a:lnTo>
                <a:lnTo>
                  <a:pt x="353009" y="755954"/>
                </a:lnTo>
                <a:lnTo>
                  <a:pt x="343814" y="699668"/>
                </a:lnTo>
                <a:lnTo>
                  <a:pt x="339686" y="695375"/>
                </a:lnTo>
                <a:lnTo>
                  <a:pt x="334327" y="694258"/>
                </a:lnTo>
                <a:lnTo>
                  <a:pt x="306730" y="687184"/>
                </a:lnTo>
                <a:lnTo>
                  <a:pt x="254292" y="665403"/>
                </a:lnTo>
                <a:lnTo>
                  <a:pt x="225247" y="647827"/>
                </a:lnTo>
                <a:lnTo>
                  <a:pt x="219290" y="647941"/>
                </a:lnTo>
                <a:lnTo>
                  <a:pt x="172808" y="681291"/>
                </a:lnTo>
                <a:lnTo>
                  <a:pt x="169227" y="684085"/>
                </a:lnTo>
                <a:lnTo>
                  <a:pt x="164249" y="684225"/>
                </a:lnTo>
                <a:lnTo>
                  <a:pt x="134810" y="658202"/>
                </a:lnTo>
                <a:lnTo>
                  <a:pt x="108940" y="629196"/>
                </a:lnTo>
                <a:lnTo>
                  <a:pt x="108940" y="623976"/>
                </a:lnTo>
                <a:lnTo>
                  <a:pt x="111785" y="620166"/>
                </a:lnTo>
                <a:lnTo>
                  <a:pt x="145072" y="573697"/>
                </a:lnTo>
                <a:lnTo>
                  <a:pt x="145186" y="567740"/>
                </a:lnTo>
                <a:lnTo>
                  <a:pt x="142176" y="563181"/>
                </a:lnTo>
                <a:lnTo>
                  <a:pt x="127622" y="538683"/>
                </a:lnTo>
                <a:lnTo>
                  <a:pt x="115481" y="512965"/>
                </a:lnTo>
                <a:lnTo>
                  <a:pt x="105841" y="486219"/>
                </a:lnTo>
                <a:lnTo>
                  <a:pt x="98780" y="458622"/>
                </a:lnTo>
                <a:lnTo>
                  <a:pt x="97675" y="453250"/>
                </a:lnTo>
                <a:lnTo>
                  <a:pt x="93370" y="449135"/>
                </a:lnTo>
                <a:lnTo>
                  <a:pt x="32410" y="439127"/>
                </a:lnTo>
                <a:lnTo>
                  <a:pt x="26416" y="396265"/>
                </a:lnTo>
                <a:lnTo>
                  <a:pt x="26898" y="379234"/>
                </a:lnTo>
                <a:lnTo>
                  <a:pt x="28321" y="362165"/>
                </a:lnTo>
                <a:lnTo>
                  <a:pt x="28981" y="357619"/>
                </a:lnTo>
                <a:lnTo>
                  <a:pt x="32575" y="354037"/>
                </a:lnTo>
                <a:lnTo>
                  <a:pt x="37134" y="353390"/>
                </a:lnTo>
                <a:lnTo>
                  <a:pt x="93383" y="344170"/>
                </a:lnTo>
                <a:lnTo>
                  <a:pt x="97688" y="340017"/>
                </a:lnTo>
                <a:lnTo>
                  <a:pt x="98780" y="334645"/>
                </a:lnTo>
                <a:lnTo>
                  <a:pt x="105854" y="306997"/>
                </a:lnTo>
                <a:lnTo>
                  <a:pt x="115481" y="280276"/>
                </a:lnTo>
                <a:lnTo>
                  <a:pt x="127622" y="254558"/>
                </a:lnTo>
                <a:lnTo>
                  <a:pt x="142176" y="230060"/>
                </a:lnTo>
                <a:lnTo>
                  <a:pt x="145186" y="225488"/>
                </a:lnTo>
                <a:lnTo>
                  <a:pt x="145059" y="219544"/>
                </a:lnTo>
                <a:lnTo>
                  <a:pt x="111709" y="172974"/>
                </a:lnTo>
                <a:lnTo>
                  <a:pt x="108966" y="169354"/>
                </a:lnTo>
                <a:lnTo>
                  <a:pt x="108889" y="164299"/>
                </a:lnTo>
                <a:lnTo>
                  <a:pt x="134810" y="134988"/>
                </a:lnTo>
                <a:lnTo>
                  <a:pt x="163817" y="109067"/>
                </a:lnTo>
                <a:lnTo>
                  <a:pt x="169062" y="109067"/>
                </a:lnTo>
                <a:lnTo>
                  <a:pt x="172847" y="111950"/>
                </a:lnTo>
                <a:lnTo>
                  <a:pt x="219303" y="145275"/>
                </a:lnTo>
                <a:lnTo>
                  <a:pt x="225247" y="145376"/>
                </a:lnTo>
                <a:lnTo>
                  <a:pt x="229806" y="142367"/>
                </a:lnTo>
                <a:lnTo>
                  <a:pt x="254292" y="127800"/>
                </a:lnTo>
                <a:lnTo>
                  <a:pt x="306730" y="106019"/>
                </a:lnTo>
                <a:lnTo>
                  <a:pt x="339686" y="97840"/>
                </a:lnTo>
                <a:lnTo>
                  <a:pt x="343814" y="93548"/>
                </a:lnTo>
                <a:lnTo>
                  <a:pt x="352996" y="37287"/>
                </a:lnTo>
                <a:lnTo>
                  <a:pt x="353593" y="32727"/>
                </a:lnTo>
                <a:lnTo>
                  <a:pt x="357098" y="29083"/>
                </a:lnTo>
                <a:lnTo>
                  <a:pt x="361645" y="28321"/>
                </a:lnTo>
                <a:lnTo>
                  <a:pt x="368630" y="27597"/>
                </a:lnTo>
                <a:lnTo>
                  <a:pt x="375704" y="27063"/>
                </a:lnTo>
                <a:lnTo>
                  <a:pt x="383019" y="26784"/>
                </a:lnTo>
                <a:lnTo>
                  <a:pt x="383019" y="317"/>
                </a:lnTo>
                <a:lnTo>
                  <a:pt x="381787" y="368"/>
                </a:lnTo>
                <a:lnTo>
                  <a:pt x="374103" y="673"/>
                </a:lnTo>
                <a:lnTo>
                  <a:pt x="366483" y="1231"/>
                </a:lnTo>
                <a:lnTo>
                  <a:pt x="330682" y="21577"/>
                </a:lnTo>
                <a:lnTo>
                  <a:pt x="320078" y="75006"/>
                </a:lnTo>
                <a:lnTo>
                  <a:pt x="294640" y="82105"/>
                </a:lnTo>
                <a:lnTo>
                  <a:pt x="269900" y="91224"/>
                </a:lnTo>
                <a:lnTo>
                  <a:pt x="245973" y="102323"/>
                </a:lnTo>
                <a:lnTo>
                  <a:pt x="223012" y="115354"/>
                </a:lnTo>
                <a:lnTo>
                  <a:pt x="214210" y="109067"/>
                </a:lnTo>
                <a:lnTo>
                  <a:pt x="188290" y="90500"/>
                </a:lnTo>
                <a:lnTo>
                  <a:pt x="177507" y="85064"/>
                </a:lnTo>
                <a:lnTo>
                  <a:pt x="165862" y="83375"/>
                </a:lnTo>
                <a:lnTo>
                  <a:pt x="154266" y="85420"/>
                </a:lnTo>
                <a:lnTo>
                  <a:pt x="122847" y="109651"/>
                </a:lnTo>
                <a:lnTo>
                  <a:pt x="90893" y="144030"/>
                </a:lnTo>
                <a:lnTo>
                  <a:pt x="83159" y="166141"/>
                </a:lnTo>
                <a:lnTo>
                  <a:pt x="84848" y="177736"/>
                </a:lnTo>
                <a:lnTo>
                  <a:pt x="90258" y="188455"/>
                </a:lnTo>
                <a:lnTo>
                  <a:pt x="115150" y="223215"/>
                </a:lnTo>
                <a:lnTo>
                  <a:pt x="102146" y="246214"/>
                </a:lnTo>
                <a:lnTo>
                  <a:pt x="91059" y="270154"/>
                </a:lnTo>
                <a:lnTo>
                  <a:pt x="81953" y="294919"/>
                </a:lnTo>
                <a:lnTo>
                  <a:pt x="74879" y="320382"/>
                </a:lnTo>
                <a:lnTo>
                  <a:pt x="32829" y="327266"/>
                </a:lnTo>
                <a:lnTo>
                  <a:pt x="2057" y="359168"/>
                </a:lnTo>
                <a:lnTo>
                  <a:pt x="0" y="396265"/>
                </a:lnTo>
                <a:lnTo>
                  <a:pt x="482" y="414845"/>
                </a:lnTo>
                <a:lnTo>
                  <a:pt x="11963" y="454837"/>
                </a:lnTo>
                <a:lnTo>
                  <a:pt x="74879" y="472821"/>
                </a:lnTo>
                <a:lnTo>
                  <a:pt x="81965" y="498284"/>
                </a:lnTo>
                <a:lnTo>
                  <a:pt x="91084" y="523049"/>
                </a:lnTo>
                <a:lnTo>
                  <a:pt x="102184" y="546989"/>
                </a:lnTo>
                <a:lnTo>
                  <a:pt x="115214" y="569988"/>
                </a:lnTo>
                <a:lnTo>
                  <a:pt x="90474" y="604532"/>
                </a:lnTo>
                <a:lnTo>
                  <a:pt x="84975" y="615327"/>
                </a:lnTo>
                <a:lnTo>
                  <a:pt x="83235" y="627011"/>
                </a:lnTo>
                <a:lnTo>
                  <a:pt x="85267" y="638657"/>
                </a:lnTo>
                <a:lnTo>
                  <a:pt x="109601" y="670242"/>
                </a:lnTo>
                <a:lnTo>
                  <a:pt x="143979" y="702221"/>
                </a:lnTo>
                <a:lnTo>
                  <a:pt x="166039" y="709866"/>
                </a:lnTo>
                <a:lnTo>
                  <a:pt x="177584" y="708152"/>
                </a:lnTo>
                <a:lnTo>
                  <a:pt x="188252" y="702729"/>
                </a:lnTo>
                <a:lnTo>
                  <a:pt x="214058" y="684225"/>
                </a:lnTo>
                <a:lnTo>
                  <a:pt x="222973" y="677824"/>
                </a:lnTo>
                <a:lnTo>
                  <a:pt x="245948" y="690854"/>
                </a:lnTo>
                <a:lnTo>
                  <a:pt x="269875" y="701954"/>
                </a:lnTo>
                <a:lnTo>
                  <a:pt x="294614" y="711073"/>
                </a:lnTo>
                <a:lnTo>
                  <a:pt x="320052" y="718159"/>
                </a:lnTo>
                <a:lnTo>
                  <a:pt x="326948" y="760247"/>
                </a:lnTo>
                <a:lnTo>
                  <a:pt x="358851" y="791032"/>
                </a:lnTo>
                <a:lnTo>
                  <a:pt x="381723" y="792797"/>
                </a:lnTo>
                <a:lnTo>
                  <a:pt x="389737" y="792797"/>
                </a:lnTo>
                <a:lnTo>
                  <a:pt x="396341" y="790143"/>
                </a:lnTo>
                <a:lnTo>
                  <a:pt x="406514" y="780453"/>
                </a:lnTo>
                <a:lnTo>
                  <a:pt x="409435" y="773582"/>
                </a:lnTo>
                <a:lnTo>
                  <a:pt x="409435" y="766406"/>
                </a:lnTo>
                <a:lnTo>
                  <a:pt x="409435" y="660552"/>
                </a:lnTo>
                <a:lnTo>
                  <a:pt x="338074" y="627303"/>
                </a:lnTo>
                <a:lnTo>
                  <a:pt x="295490" y="612101"/>
                </a:lnTo>
                <a:lnTo>
                  <a:pt x="257149" y="589508"/>
                </a:lnTo>
                <a:lnTo>
                  <a:pt x="223888" y="560400"/>
                </a:lnTo>
                <a:lnTo>
                  <a:pt x="196557" y="525678"/>
                </a:lnTo>
                <a:lnTo>
                  <a:pt x="176009" y="486219"/>
                </a:lnTo>
                <a:lnTo>
                  <a:pt x="163042" y="442887"/>
                </a:lnTo>
                <a:lnTo>
                  <a:pt x="158546" y="396709"/>
                </a:lnTo>
                <a:lnTo>
                  <a:pt x="158572" y="396265"/>
                </a:lnTo>
                <a:lnTo>
                  <a:pt x="163042" y="350316"/>
                </a:lnTo>
                <a:lnTo>
                  <a:pt x="175996" y="306997"/>
                </a:lnTo>
                <a:lnTo>
                  <a:pt x="196557" y="267525"/>
                </a:lnTo>
                <a:lnTo>
                  <a:pt x="223888" y="232803"/>
                </a:lnTo>
                <a:lnTo>
                  <a:pt x="257149" y="203695"/>
                </a:lnTo>
                <a:lnTo>
                  <a:pt x="295490" y="181102"/>
                </a:lnTo>
                <a:lnTo>
                  <a:pt x="338074" y="165900"/>
                </a:lnTo>
                <a:lnTo>
                  <a:pt x="384060" y="158991"/>
                </a:lnTo>
                <a:lnTo>
                  <a:pt x="393992" y="156591"/>
                </a:lnTo>
                <a:lnTo>
                  <a:pt x="402031" y="150863"/>
                </a:lnTo>
                <a:lnTo>
                  <a:pt x="407441" y="142595"/>
                </a:lnTo>
                <a:lnTo>
                  <a:pt x="409422" y="132600"/>
                </a:lnTo>
                <a:lnTo>
                  <a:pt x="409435" y="26784"/>
                </a:lnTo>
                <a:lnTo>
                  <a:pt x="409448" y="19608"/>
                </a:lnTo>
                <a:close/>
              </a:path>
              <a:path w="792480" h="793114">
                <a:moveTo>
                  <a:pt x="792187" y="391985"/>
                </a:moveTo>
                <a:lnTo>
                  <a:pt x="787895" y="378079"/>
                </a:lnTo>
                <a:lnTo>
                  <a:pt x="779183" y="366966"/>
                </a:lnTo>
                <a:lnTo>
                  <a:pt x="767143" y="359625"/>
                </a:lnTo>
                <a:lnTo>
                  <a:pt x="766038" y="359422"/>
                </a:lnTo>
                <a:lnTo>
                  <a:pt x="766038" y="389305"/>
                </a:lnTo>
                <a:lnTo>
                  <a:pt x="766038" y="403885"/>
                </a:lnTo>
                <a:lnTo>
                  <a:pt x="760120" y="409803"/>
                </a:lnTo>
                <a:lnTo>
                  <a:pt x="745528" y="409803"/>
                </a:lnTo>
                <a:lnTo>
                  <a:pt x="739622" y="403885"/>
                </a:lnTo>
                <a:lnTo>
                  <a:pt x="739622" y="389305"/>
                </a:lnTo>
                <a:lnTo>
                  <a:pt x="745528" y="383387"/>
                </a:lnTo>
                <a:lnTo>
                  <a:pt x="760120" y="383387"/>
                </a:lnTo>
                <a:lnTo>
                  <a:pt x="766038" y="389305"/>
                </a:lnTo>
                <a:lnTo>
                  <a:pt x="766038" y="359422"/>
                </a:lnTo>
                <a:lnTo>
                  <a:pt x="752830" y="356971"/>
                </a:lnTo>
                <a:lnTo>
                  <a:pt x="740740" y="358914"/>
                </a:lnTo>
                <a:lnTo>
                  <a:pt x="730046" y="364286"/>
                </a:lnTo>
                <a:lnTo>
                  <a:pt x="721448" y="372618"/>
                </a:lnTo>
                <a:lnTo>
                  <a:pt x="715645" y="383387"/>
                </a:lnTo>
                <a:lnTo>
                  <a:pt x="409435" y="383387"/>
                </a:lnTo>
                <a:lnTo>
                  <a:pt x="409435" y="343763"/>
                </a:lnTo>
                <a:lnTo>
                  <a:pt x="620750" y="343763"/>
                </a:lnTo>
                <a:lnTo>
                  <a:pt x="636181" y="340652"/>
                </a:lnTo>
                <a:lnTo>
                  <a:pt x="648766" y="332155"/>
                </a:lnTo>
                <a:lnTo>
                  <a:pt x="657263" y="319570"/>
                </a:lnTo>
                <a:lnTo>
                  <a:pt x="657707" y="317347"/>
                </a:lnTo>
                <a:lnTo>
                  <a:pt x="660374" y="304139"/>
                </a:lnTo>
                <a:lnTo>
                  <a:pt x="660374" y="235673"/>
                </a:lnTo>
                <a:lnTo>
                  <a:pt x="672553" y="228752"/>
                </a:lnTo>
                <a:lnTo>
                  <a:pt x="681342" y="218363"/>
                </a:lnTo>
                <a:lnTo>
                  <a:pt x="683844" y="211696"/>
                </a:lnTo>
                <a:lnTo>
                  <a:pt x="686054" y="205778"/>
                </a:lnTo>
                <a:lnTo>
                  <a:pt x="686168" y="198475"/>
                </a:lnTo>
                <a:lnTo>
                  <a:pt x="686219" y="191617"/>
                </a:lnTo>
                <a:lnTo>
                  <a:pt x="683920" y="185280"/>
                </a:lnTo>
                <a:lnTo>
                  <a:pt x="681456" y="178447"/>
                </a:lnTo>
                <a:lnTo>
                  <a:pt x="672706" y="168021"/>
                </a:lnTo>
                <a:lnTo>
                  <a:pt x="660958" y="161163"/>
                </a:lnTo>
                <a:lnTo>
                  <a:pt x="660374" y="161061"/>
                </a:lnTo>
                <a:lnTo>
                  <a:pt x="660374" y="191185"/>
                </a:lnTo>
                <a:lnTo>
                  <a:pt x="660374" y="205778"/>
                </a:lnTo>
                <a:lnTo>
                  <a:pt x="654456" y="211696"/>
                </a:lnTo>
                <a:lnTo>
                  <a:pt x="639876" y="211696"/>
                </a:lnTo>
                <a:lnTo>
                  <a:pt x="633958" y="205778"/>
                </a:lnTo>
                <a:lnTo>
                  <a:pt x="633958" y="191185"/>
                </a:lnTo>
                <a:lnTo>
                  <a:pt x="639876" y="185280"/>
                </a:lnTo>
                <a:lnTo>
                  <a:pt x="654456" y="185280"/>
                </a:lnTo>
                <a:lnTo>
                  <a:pt x="660374" y="191185"/>
                </a:lnTo>
                <a:lnTo>
                  <a:pt x="660374" y="161061"/>
                </a:lnTo>
                <a:lnTo>
                  <a:pt x="621626" y="168021"/>
                </a:lnTo>
                <a:lnTo>
                  <a:pt x="608164" y="198475"/>
                </a:lnTo>
                <a:lnTo>
                  <a:pt x="608279" y="205778"/>
                </a:lnTo>
                <a:lnTo>
                  <a:pt x="612990" y="218363"/>
                </a:lnTo>
                <a:lnTo>
                  <a:pt x="621792" y="228752"/>
                </a:lnTo>
                <a:lnTo>
                  <a:pt x="633958" y="235673"/>
                </a:lnTo>
                <a:lnTo>
                  <a:pt x="633958" y="311429"/>
                </a:lnTo>
                <a:lnTo>
                  <a:pt x="628053" y="317347"/>
                </a:lnTo>
                <a:lnTo>
                  <a:pt x="409435" y="317347"/>
                </a:lnTo>
                <a:lnTo>
                  <a:pt x="409435" y="277723"/>
                </a:lnTo>
                <a:lnTo>
                  <a:pt x="562013" y="277723"/>
                </a:lnTo>
                <a:lnTo>
                  <a:pt x="567931" y="271818"/>
                </a:lnTo>
                <a:lnTo>
                  <a:pt x="567931" y="257225"/>
                </a:lnTo>
                <a:lnTo>
                  <a:pt x="562013" y="251320"/>
                </a:lnTo>
                <a:lnTo>
                  <a:pt x="409435" y="251320"/>
                </a:lnTo>
                <a:lnTo>
                  <a:pt x="409435" y="224891"/>
                </a:lnTo>
                <a:lnTo>
                  <a:pt x="488670" y="224891"/>
                </a:lnTo>
                <a:lnTo>
                  <a:pt x="504101" y="221780"/>
                </a:lnTo>
                <a:lnTo>
                  <a:pt x="516699" y="213283"/>
                </a:lnTo>
                <a:lnTo>
                  <a:pt x="517448" y="212166"/>
                </a:lnTo>
                <a:lnTo>
                  <a:pt x="525195" y="200698"/>
                </a:lnTo>
                <a:lnTo>
                  <a:pt x="525640" y="198475"/>
                </a:lnTo>
                <a:lnTo>
                  <a:pt x="528218" y="185699"/>
                </a:lnTo>
                <a:lnTo>
                  <a:pt x="528307" y="103606"/>
                </a:lnTo>
                <a:lnTo>
                  <a:pt x="554037" y="73545"/>
                </a:lnTo>
                <a:lnTo>
                  <a:pt x="554151" y="59537"/>
                </a:lnTo>
                <a:lnTo>
                  <a:pt x="551853" y="53200"/>
                </a:lnTo>
                <a:lnTo>
                  <a:pt x="549376" y="46380"/>
                </a:lnTo>
                <a:lnTo>
                  <a:pt x="540626" y="35953"/>
                </a:lnTo>
                <a:lnTo>
                  <a:pt x="528878" y="29095"/>
                </a:lnTo>
                <a:lnTo>
                  <a:pt x="528307" y="28994"/>
                </a:lnTo>
                <a:lnTo>
                  <a:pt x="528307" y="59118"/>
                </a:lnTo>
                <a:lnTo>
                  <a:pt x="528307" y="73698"/>
                </a:lnTo>
                <a:lnTo>
                  <a:pt x="522389" y="79616"/>
                </a:lnTo>
                <a:lnTo>
                  <a:pt x="507796" y="79616"/>
                </a:lnTo>
                <a:lnTo>
                  <a:pt x="501891" y="73698"/>
                </a:lnTo>
                <a:lnTo>
                  <a:pt x="501891" y="59118"/>
                </a:lnTo>
                <a:lnTo>
                  <a:pt x="507796" y="53200"/>
                </a:lnTo>
                <a:lnTo>
                  <a:pt x="522389" y="53200"/>
                </a:lnTo>
                <a:lnTo>
                  <a:pt x="528307" y="59118"/>
                </a:lnTo>
                <a:lnTo>
                  <a:pt x="528307" y="28994"/>
                </a:lnTo>
                <a:lnTo>
                  <a:pt x="489546" y="35953"/>
                </a:lnTo>
                <a:lnTo>
                  <a:pt x="476148" y="73545"/>
                </a:lnTo>
                <a:lnTo>
                  <a:pt x="480910" y="86296"/>
                </a:lnTo>
                <a:lnTo>
                  <a:pt x="489712" y="96685"/>
                </a:lnTo>
                <a:lnTo>
                  <a:pt x="501891" y="103606"/>
                </a:lnTo>
                <a:lnTo>
                  <a:pt x="501891" y="192570"/>
                </a:lnTo>
                <a:lnTo>
                  <a:pt x="495973" y="198475"/>
                </a:lnTo>
                <a:lnTo>
                  <a:pt x="405942" y="198475"/>
                </a:lnTo>
                <a:lnTo>
                  <a:pt x="401751" y="192824"/>
                </a:lnTo>
                <a:lnTo>
                  <a:pt x="396240" y="188671"/>
                </a:lnTo>
                <a:lnTo>
                  <a:pt x="389788" y="186232"/>
                </a:lnTo>
                <a:lnTo>
                  <a:pt x="383019" y="185724"/>
                </a:lnTo>
                <a:lnTo>
                  <a:pt x="383019" y="212166"/>
                </a:lnTo>
                <a:lnTo>
                  <a:pt x="383019" y="581037"/>
                </a:lnTo>
                <a:lnTo>
                  <a:pt x="336727" y="571665"/>
                </a:lnTo>
                <a:lnTo>
                  <a:pt x="295554" y="551637"/>
                </a:lnTo>
                <a:lnTo>
                  <a:pt x="260946" y="522528"/>
                </a:lnTo>
                <a:lnTo>
                  <a:pt x="234391" y="485940"/>
                </a:lnTo>
                <a:lnTo>
                  <a:pt x="217360" y="443433"/>
                </a:lnTo>
                <a:lnTo>
                  <a:pt x="211315" y="396595"/>
                </a:lnTo>
                <a:lnTo>
                  <a:pt x="217360" y="349758"/>
                </a:lnTo>
                <a:lnTo>
                  <a:pt x="234391" y="307251"/>
                </a:lnTo>
                <a:lnTo>
                  <a:pt x="260946" y="270662"/>
                </a:lnTo>
                <a:lnTo>
                  <a:pt x="295554" y="241566"/>
                </a:lnTo>
                <a:lnTo>
                  <a:pt x="336727" y="221538"/>
                </a:lnTo>
                <a:lnTo>
                  <a:pt x="383019" y="212166"/>
                </a:lnTo>
                <a:lnTo>
                  <a:pt x="383019" y="185724"/>
                </a:lnTo>
                <a:lnTo>
                  <a:pt x="336753" y="193751"/>
                </a:lnTo>
                <a:lnTo>
                  <a:pt x="294843" y="211086"/>
                </a:lnTo>
                <a:lnTo>
                  <a:pt x="258127" y="236550"/>
                </a:lnTo>
                <a:lnTo>
                  <a:pt x="227672" y="268986"/>
                </a:lnTo>
                <a:lnTo>
                  <a:pt x="204571" y="307251"/>
                </a:lnTo>
                <a:lnTo>
                  <a:pt x="189928" y="350177"/>
                </a:lnTo>
                <a:lnTo>
                  <a:pt x="184797" y="396595"/>
                </a:lnTo>
                <a:lnTo>
                  <a:pt x="189928" y="443026"/>
                </a:lnTo>
                <a:lnTo>
                  <a:pt x="204571" y="485952"/>
                </a:lnTo>
                <a:lnTo>
                  <a:pt x="227672" y="524205"/>
                </a:lnTo>
                <a:lnTo>
                  <a:pt x="258127" y="556641"/>
                </a:lnTo>
                <a:lnTo>
                  <a:pt x="294843" y="582104"/>
                </a:lnTo>
                <a:lnTo>
                  <a:pt x="336753" y="599440"/>
                </a:lnTo>
                <a:lnTo>
                  <a:pt x="382765" y="607491"/>
                </a:lnTo>
                <a:lnTo>
                  <a:pt x="393331" y="607580"/>
                </a:lnTo>
                <a:lnTo>
                  <a:pt x="401662" y="602640"/>
                </a:lnTo>
                <a:lnTo>
                  <a:pt x="405942" y="594702"/>
                </a:lnTo>
                <a:lnTo>
                  <a:pt x="495973" y="594702"/>
                </a:lnTo>
                <a:lnTo>
                  <a:pt x="501891" y="600621"/>
                </a:lnTo>
                <a:lnTo>
                  <a:pt x="501891" y="689597"/>
                </a:lnTo>
                <a:lnTo>
                  <a:pt x="489712" y="696518"/>
                </a:lnTo>
                <a:lnTo>
                  <a:pt x="480910" y="706907"/>
                </a:lnTo>
                <a:lnTo>
                  <a:pt x="476148" y="719645"/>
                </a:lnTo>
                <a:lnTo>
                  <a:pt x="476046" y="733653"/>
                </a:lnTo>
                <a:lnTo>
                  <a:pt x="480809" y="746823"/>
                </a:lnTo>
                <a:lnTo>
                  <a:pt x="489546" y="757250"/>
                </a:lnTo>
                <a:lnTo>
                  <a:pt x="501307" y="764108"/>
                </a:lnTo>
                <a:lnTo>
                  <a:pt x="515086" y="766572"/>
                </a:lnTo>
                <a:lnTo>
                  <a:pt x="528878" y="764108"/>
                </a:lnTo>
                <a:lnTo>
                  <a:pt x="540626" y="757250"/>
                </a:lnTo>
                <a:lnTo>
                  <a:pt x="549376" y="746823"/>
                </a:lnTo>
                <a:lnTo>
                  <a:pt x="551853" y="739990"/>
                </a:lnTo>
                <a:lnTo>
                  <a:pt x="554151" y="733653"/>
                </a:lnTo>
                <a:lnTo>
                  <a:pt x="540473" y="696518"/>
                </a:lnTo>
                <a:lnTo>
                  <a:pt x="528307" y="689597"/>
                </a:lnTo>
                <a:lnTo>
                  <a:pt x="528307" y="719493"/>
                </a:lnTo>
                <a:lnTo>
                  <a:pt x="528307" y="734072"/>
                </a:lnTo>
                <a:lnTo>
                  <a:pt x="522389" y="739990"/>
                </a:lnTo>
                <a:lnTo>
                  <a:pt x="507796" y="739990"/>
                </a:lnTo>
                <a:lnTo>
                  <a:pt x="501891" y="734072"/>
                </a:lnTo>
                <a:lnTo>
                  <a:pt x="501891" y="719493"/>
                </a:lnTo>
                <a:lnTo>
                  <a:pt x="507796" y="713574"/>
                </a:lnTo>
                <a:lnTo>
                  <a:pt x="522389" y="713574"/>
                </a:lnTo>
                <a:lnTo>
                  <a:pt x="528307" y="719493"/>
                </a:lnTo>
                <a:lnTo>
                  <a:pt x="528307" y="689597"/>
                </a:lnTo>
                <a:lnTo>
                  <a:pt x="528218" y="607491"/>
                </a:lnTo>
                <a:lnTo>
                  <a:pt x="525640" y="594702"/>
                </a:lnTo>
                <a:lnTo>
                  <a:pt x="525195" y="592505"/>
                </a:lnTo>
                <a:lnTo>
                  <a:pt x="517461" y="581037"/>
                </a:lnTo>
                <a:lnTo>
                  <a:pt x="516699" y="579907"/>
                </a:lnTo>
                <a:lnTo>
                  <a:pt x="504101" y="571411"/>
                </a:lnTo>
                <a:lnTo>
                  <a:pt x="488670" y="568299"/>
                </a:lnTo>
                <a:lnTo>
                  <a:pt x="409435" y="568299"/>
                </a:lnTo>
                <a:lnTo>
                  <a:pt x="409435" y="541883"/>
                </a:lnTo>
                <a:lnTo>
                  <a:pt x="562013" y="541883"/>
                </a:lnTo>
                <a:lnTo>
                  <a:pt x="567931" y="535965"/>
                </a:lnTo>
                <a:lnTo>
                  <a:pt x="567931" y="521385"/>
                </a:lnTo>
                <a:lnTo>
                  <a:pt x="562013" y="515467"/>
                </a:lnTo>
                <a:lnTo>
                  <a:pt x="409435" y="515467"/>
                </a:lnTo>
                <a:lnTo>
                  <a:pt x="409435" y="475843"/>
                </a:lnTo>
                <a:lnTo>
                  <a:pt x="628053" y="475843"/>
                </a:lnTo>
                <a:lnTo>
                  <a:pt x="633958" y="481761"/>
                </a:lnTo>
                <a:lnTo>
                  <a:pt x="633958" y="557517"/>
                </a:lnTo>
                <a:lnTo>
                  <a:pt x="621792" y="564438"/>
                </a:lnTo>
                <a:lnTo>
                  <a:pt x="612990" y="574827"/>
                </a:lnTo>
                <a:lnTo>
                  <a:pt x="608215" y="587578"/>
                </a:lnTo>
                <a:lnTo>
                  <a:pt x="608114" y="601573"/>
                </a:lnTo>
                <a:lnTo>
                  <a:pt x="612876" y="614743"/>
                </a:lnTo>
                <a:lnTo>
                  <a:pt x="621626" y="625170"/>
                </a:lnTo>
                <a:lnTo>
                  <a:pt x="633387" y="632028"/>
                </a:lnTo>
                <a:lnTo>
                  <a:pt x="647166" y="634492"/>
                </a:lnTo>
                <a:lnTo>
                  <a:pt x="660958" y="632028"/>
                </a:lnTo>
                <a:lnTo>
                  <a:pt x="672706" y="625170"/>
                </a:lnTo>
                <a:lnTo>
                  <a:pt x="681456" y="614743"/>
                </a:lnTo>
                <a:lnTo>
                  <a:pt x="683933" y="607910"/>
                </a:lnTo>
                <a:lnTo>
                  <a:pt x="686231" y="601573"/>
                </a:lnTo>
                <a:lnTo>
                  <a:pt x="672553" y="564438"/>
                </a:lnTo>
                <a:lnTo>
                  <a:pt x="660374" y="557517"/>
                </a:lnTo>
                <a:lnTo>
                  <a:pt x="660374" y="587413"/>
                </a:lnTo>
                <a:lnTo>
                  <a:pt x="660361" y="602005"/>
                </a:lnTo>
                <a:lnTo>
                  <a:pt x="654456" y="607910"/>
                </a:lnTo>
                <a:lnTo>
                  <a:pt x="639876" y="607910"/>
                </a:lnTo>
                <a:lnTo>
                  <a:pt x="633958" y="602005"/>
                </a:lnTo>
                <a:lnTo>
                  <a:pt x="633958" y="587413"/>
                </a:lnTo>
                <a:lnTo>
                  <a:pt x="639876" y="581507"/>
                </a:lnTo>
                <a:lnTo>
                  <a:pt x="654456" y="581507"/>
                </a:lnTo>
                <a:lnTo>
                  <a:pt x="660374" y="587413"/>
                </a:lnTo>
                <a:lnTo>
                  <a:pt x="660374" y="557517"/>
                </a:lnTo>
                <a:lnTo>
                  <a:pt x="660374" y="489051"/>
                </a:lnTo>
                <a:lnTo>
                  <a:pt x="657707" y="475843"/>
                </a:lnTo>
                <a:lnTo>
                  <a:pt x="657263" y="473633"/>
                </a:lnTo>
                <a:lnTo>
                  <a:pt x="648779" y="461035"/>
                </a:lnTo>
                <a:lnTo>
                  <a:pt x="636181" y="452539"/>
                </a:lnTo>
                <a:lnTo>
                  <a:pt x="620750" y="449427"/>
                </a:lnTo>
                <a:lnTo>
                  <a:pt x="409435" y="449427"/>
                </a:lnTo>
                <a:lnTo>
                  <a:pt x="409435" y="409803"/>
                </a:lnTo>
                <a:lnTo>
                  <a:pt x="715645" y="409803"/>
                </a:lnTo>
                <a:lnTo>
                  <a:pt x="722947" y="422389"/>
                </a:lnTo>
                <a:lnTo>
                  <a:pt x="733933" y="431241"/>
                </a:lnTo>
                <a:lnTo>
                  <a:pt x="747331" y="435698"/>
                </a:lnTo>
                <a:lnTo>
                  <a:pt x="761873" y="435063"/>
                </a:lnTo>
                <a:lnTo>
                  <a:pt x="775195" y="429209"/>
                </a:lnTo>
                <a:lnTo>
                  <a:pt x="785241" y="419303"/>
                </a:lnTo>
                <a:lnTo>
                  <a:pt x="791184" y="406501"/>
                </a:lnTo>
                <a:lnTo>
                  <a:pt x="792187" y="3919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3116115" y="6807009"/>
            <a:ext cx="2994424" cy="970779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 marR="5080">
              <a:lnSpc>
                <a:spcPts val="3520"/>
              </a:lnSpc>
              <a:spcBef>
                <a:spcPts val="570"/>
              </a:spcBef>
            </a:pPr>
            <a:r>
              <a:rPr lang="en-US" sz="3250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Day 1 Collaboration</a:t>
            </a:r>
            <a:endParaRPr sz="3250" dirty="0">
              <a:latin typeface="Century Gothic" panose="020B0502020202020204" pitchFamily="34" charset="0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719625" y="7068246"/>
            <a:ext cx="899160" cy="648335"/>
            <a:chOff x="1719625" y="7561012"/>
            <a:chExt cx="899160" cy="648335"/>
          </a:xfrm>
        </p:grpSpPr>
        <p:sp>
          <p:nvSpPr>
            <p:cNvPr id="8" name="object 8"/>
            <p:cNvSpPr/>
            <p:nvPr/>
          </p:nvSpPr>
          <p:spPr>
            <a:xfrm>
              <a:off x="2340620" y="7702383"/>
              <a:ext cx="184150" cy="242570"/>
            </a:xfrm>
            <a:custGeom>
              <a:avLst/>
              <a:gdLst/>
              <a:ahLst/>
              <a:cxnLst/>
              <a:rect l="l" t="t" r="r" b="b"/>
              <a:pathLst>
                <a:path w="184150" h="242570">
                  <a:moveTo>
                    <a:pt x="183910" y="204423"/>
                  </a:moveTo>
                  <a:lnTo>
                    <a:pt x="120561" y="240997"/>
                  </a:lnTo>
                  <a:lnTo>
                    <a:pt x="118677" y="242086"/>
                  </a:lnTo>
                  <a:lnTo>
                    <a:pt x="116247" y="241437"/>
                  </a:lnTo>
                  <a:lnTo>
                    <a:pt x="115158" y="239542"/>
                  </a:lnTo>
                  <a:lnTo>
                    <a:pt x="1088" y="41977"/>
                  </a:lnTo>
                  <a:lnTo>
                    <a:pt x="0" y="40082"/>
                  </a:lnTo>
                  <a:lnTo>
                    <a:pt x="649" y="37663"/>
                  </a:lnTo>
                  <a:lnTo>
                    <a:pt x="2533" y="36564"/>
                  </a:lnTo>
                  <a:lnTo>
                    <a:pt x="65882" y="0"/>
                  </a:lnTo>
                </a:path>
              </a:pathLst>
            </a:custGeom>
            <a:ln w="263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027755" y="7706487"/>
              <a:ext cx="427355" cy="234315"/>
            </a:xfrm>
            <a:custGeom>
              <a:avLst/>
              <a:gdLst/>
              <a:ahLst/>
              <a:cxnLst/>
              <a:rect l="l" t="t" r="r" b="b"/>
              <a:pathLst>
                <a:path w="427355" h="234315">
                  <a:moveTo>
                    <a:pt x="202998" y="109297"/>
                  </a:moveTo>
                  <a:lnTo>
                    <a:pt x="161910" y="85570"/>
                  </a:lnTo>
                  <a:lnTo>
                    <a:pt x="156758" y="82607"/>
                  </a:lnTo>
                  <a:lnTo>
                    <a:pt x="150424" y="82607"/>
                  </a:lnTo>
                  <a:lnTo>
                    <a:pt x="145282" y="85570"/>
                  </a:lnTo>
                  <a:lnTo>
                    <a:pt x="63233" y="132930"/>
                  </a:lnTo>
                  <a:lnTo>
                    <a:pt x="47287" y="138290"/>
                  </a:lnTo>
                  <a:lnTo>
                    <a:pt x="31084" y="137160"/>
                  </a:lnTo>
                  <a:lnTo>
                    <a:pt x="16488" y="130038"/>
                  </a:lnTo>
                  <a:lnTo>
                    <a:pt x="5360" y="117423"/>
                  </a:lnTo>
                  <a:lnTo>
                    <a:pt x="0" y="101477"/>
                  </a:lnTo>
                  <a:lnTo>
                    <a:pt x="1130" y="85274"/>
                  </a:lnTo>
                  <a:lnTo>
                    <a:pt x="107378" y="9604"/>
                  </a:lnTo>
                  <a:lnTo>
                    <a:pt x="143204" y="0"/>
                  </a:lnTo>
                  <a:lnTo>
                    <a:pt x="161600" y="2401"/>
                  </a:lnTo>
                  <a:lnTo>
                    <a:pt x="179030" y="9604"/>
                  </a:lnTo>
                  <a:lnTo>
                    <a:pt x="237102" y="43132"/>
                  </a:lnTo>
                  <a:lnTo>
                    <a:pt x="254269" y="50223"/>
                  </a:lnTo>
                  <a:lnTo>
                    <a:pt x="272390" y="52588"/>
                  </a:lnTo>
                  <a:lnTo>
                    <a:pt x="290512" y="50228"/>
                  </a:lnTo>
                  <a:lnTo>
                    <a:pt x="307686" y="43142"/>
                  </a:lnTo>
                  <a:lnTo>
                    <a:pt x="314670" y="39111"/>
                  </a:lnTo>
                  <a:lnTo>
                    <a:pt x="427305" y="234215"/>
                  </a:lnTo>
                </a:path>
              </a:pathLst>
            </a:custGeom>
            <a:ln w="263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2285595" y="7847451"/>
              <a:ext cx="156210" cy="90170"/>
            </a:xfrm>
            <a:custGeom>
              <a:avLst/>
              <a:gdLst/>
              <a:ahLst/>
              <a:cxnLst/>
              <a:rect l="l" t="t" r="r" b="b"/>
              <a:pathLst>
                <a:path w="156210" h="90170">
                  <a:moveTo>
                    <a:pt x="155848" y="89976"/>
                  </a:moveTo>
                  <a:lnTo>
                    <a:pt x="0" y="0"/>
                  </a:lnTo>
                </a:path>
              </a:pathLst>
            </a:custGeom>
            <a:ln w="263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67473" y="7894275"/>
              <a:ext cx="319752" cy="30667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222644" y="8104618"/>
              <a:ext cx="22860" cy="13335"/>
            </a:xfrm>
            <a:custGeom>
              <a:avLst/>
              <a:gdLst/>
              <a:ahLst/>
              <a:cxnLst/>
              <a:rect l="l" t="t" r="r" b="b"/>
              <a:pathLst>
                <a:path w="22860" h="13334">
                  <a:moveTo>
                    <a:pt x="0" y="0"/>
                  </a:moveTo>
                  <a:lnTo>
                    <a:pt x="22690" y="13099"/>
                  </a:lnTo>
                </a:path>
              </a:pathLst>
            </a:custGeom>
            <a:ln w="263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2265013" y="8031240"/>
              <a:ext cx="63500" cy="36830"/>
            </a:xfrm>
            <a:custGeom>
              <a:avLst/>
              <a:gdLst/>
              <a:ahLst/>
              <a:cxnLst/>
              <a:rect l="l" t="t" r="r" b="b"/>
              <a:pathLst>
                <a:path w="63500" h="36829">
                  <a:moveTo>
                    <a:pt x="0" y="0"/>
                  </a:moveTo>
                  <a:lnTo>
                    <a:pt x="63149" y="36459"/>
                  </a:lnTo>
                </a:path>
              </a:pathLst>
            </a:custGeom>
            <a:ln w="263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2307377" y="7957857"/>
              <a:ext cx="93980" cy="54610"/>
            </a:xfrm>
            <a:custGeom>
              <a:avLst/>
              <a:gdLst/>
              <a:ahLst/>
              <a:cxnLst/>
              <a:rect l="l" t="t" r="r" b="b"/>
              <a:pathLst>
                <a:path w="93980" h="54609">
                  <a:moveTo>
                    <a:pt x="0" y="0"/>
                  </a:moveTo>
                  <a:lnTo>
                    <a:pt x="93976" y="54260"/>
                  </a:lnTo>
                </a:path>
              </a:pathLst>
            </a:custGeom>
            <a:ln w="263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1813442" y="7702383"/>
              <a:ext cx="184150" cy="242570"/>
            </a:xfrm>
            <a:custGeom>
              <a:avLst/>
              <a:gdLst/>
              <a:ahLst/>
              <a:cxnLst/>
              <a:rect l="l" t="t" r="r" b="b"/>
              <a:pathLst>
                <a:path w="184150" h="242570">
                  <a:moveTo>
                    <a:pt x="0" y="204423"/>
                  </a:moveTo>
                  <a:lnTo>
                    <a:pt x="63348" y="240997"/>
                  </a:lnTo>
                  <a:lnTo>
                    <a:pt x="65233" y="242086"/>
                  </a:lnTo>
                  <a:lnTo>
                    <a:pt x="67662" y="241437"/>
                  </a:lnTo>
                  <a:lnTo>
                    <a:pt x="68751" y="239542"/>
                  </a:lnTo>
                  <a:lnTo>
                    <a:pt x="182821" y="41977"/>
                  </a:lnTo>
                  <a:lnTo>
                    <a:pt x="183910" y="40082"/>
                  </a:lnTo>
                  <a:lnTo>
                    <a:pt x="183261" y="37663"/>
                  </a:lnTo>
                  <a:lnTo>
                    <a:pt x="181376" y="36564"/>
                  </a:lnTo>
                  <a:lnTo>
                    <a:pt x="118027" y="0"/>
                  </a:lnTo>
                </a:path>
              </a:pathLst>
            </a:custGeom>
            <a:ln w="263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2163000" y="7937426"/>
              <a:ext cx="300990" cy="259079"/>
            </a:xfrm>
            <a:custGeom>
              <a:avLst/>
              <a:gdLst/>
              <a:ahLst/>
              <a:cxnLst/>
              <a:rect l="l" t="t" r="r" b="b"/>
              <a:pathLst>
                <a:path w="300989" h="259079">
                  <a:moveTo>
                    <a:pt x="0" y="230589"/>
                  </a:moveTo>
                  <a:lnTo>
                    <a:pt x="39140" y="253186"/>
                  </a:lnTo>
                  <a:lnTo>
                    <a:pt x="55440" y="258660"/>
                  </a:lnTo>
                  <a:lnTo>
                    <a:pt x="72102" y="257568"/>
                  </a:lnTo>
                  <a:lnTo>
                    <a:pt x="87060" y="250350"/>
                  </a:lnTo>
                  <a:lnTo>
                    <a:pt x="98248" y="237448"/>
                  </a:lnTo>
                  <a:lnTo>
                    <a:pt x="103274" y="221639"/>
                  </a:lnTo>
                  <a:lnTo>
                    <a:pt x="101975" y="205644"/>
                  </a:lnTo>
                  <a:lnTo>
                    <a:pt x="94835" y="191261"/>
                  </a:lnTo>
                  <a:lnTo>
                    <a:pt x="82332" y="180287"/>
                  </a:lnTo>
                  <a:lnTo>
                    <a:pt x="121975" y="203177"/>
                  </a:lnTo>
                  <a:lnTo>
                    <a:pt x="138269" y="208650"/>
                  </a:lnTo>
                  <a:lnTo>
                    <a:pt x="154928" y="207553"/>
                  </a:lnTo>
                  <a:lnTo>
                    <a:pt x="169885" y="200332"/>
                  </a:lnTo>
                  <a:lnTo>
                    <a:pt x="181073" y="187428"/>
                  </a:lnTo>
                  <a:lnTo>
                    <a:pt x="186100" y="171625"/>
                  </a:lnTo>
                  <a:lnTo>
                    <a:pt x="184805" y="155632"/>
                  </a:lnTo>
                  <a:lnTo>
                    <a:pt x="177668" y="141247"/>
                  </a:lnTo>
                  <a:lnTo>
                    <a:pt x="165167" y="130268"/>
                  </a:lnTo>
                  <a:lnTo>
                    <a:pt x="197271" y="148812"/>
                  </a:lnTo>
                  <a:lnTo>
                    <a:pt x="213957" y="154363"/>
                  </a:lnTo>
                  <a:lnTo>
                    <a:pt x="230638" y="152872"/>
                  </a:lnTo>
                  <a:lnTo>
                    <a:pt x="245381" y="144921"/>
                  </a:lnTo>
                  <a:lnTo>
                    <a:pt x="256253" y="131095"/>
                  </a:lnTo>
                  <a:lnTo>
                    <a:pt x="256316" y="130959"/>
                  </a:lnTo>
                  <a:lnTo>
                    <a:pt x="260513" y="115558"/>
                  </a:lnTo>
                  <a:lnTo>
                    <a:pt x="258766" y="99956"/>
                  </a:lnTo>
                  <a:lnTo>
                    <a:pt x="251625" y="85973"/>
                  </a:lnTo>
                  <a:lnTo>
                    <a:pt x="239636" y="75432"/>
                  </a:lnTo>
                  <a:lnTo>
                    <a:pt x="238348" y="74688"/>
                  </a:lnTo>
                  <a:lnTo>
                    <a:pt x="254294" y="80049"/>
                  </a:lnTo>
                  <a:lnTo>
                    <a:pt x="270496" y="78919"/>
                  </a:lnTo>
                  <a:lnTo>
                    <a:pt x="285093" y="71796"/>
                  </a:lnTo>
                  <a:lnTo>
                    <a:pt x="296221" y="59181"/>
                  </a:lnTo>
                  <a:lnTo>
                    <a:pt x="300690" y="42767"/>
                  </a:lnTo>
                  <a:lnTo>
                    <a:pt x="298828" y="26139"/>
                  </a:lnTo>
                  <a:lnTo>
                    <a:pt x="291217" y="11236"/>
                  </a:lnTo>
                  <a:lnTo>
                    <a:pt x="278441" y="0"/>
                  </a:lnTo>
                </a:path>
              </a:pathLst>
            </a:custGeom>
            <a:ln w="263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1732792" y="7574180"/>
              <a:ext cx="204470" cy="342900"/>
            </a:xfrm>
            <a:custGeom>
              <a:avLst/>
              <a:gdLst/>
              <a:ahLst/>
              <a:cxnLst/>
              <a:rect l="l" t="t" r="r" b="b"/>
              <a:pathLst>
                <a:path w="204469" h="342900">
                  <a:moveTo>
                    <a:pt x="87295" y="49171"/>
                  </a:moveTo>
                  <a:lnTo>
                    <a:pt x="3832" y="984"/>
                  </a:lnTo>
                  <a:lnTo>
                    <a:pt x="2125" y="0"/>
                  </a:lnTo>
                  <a:lnTo>
                    <a:pt x="0" y="1235"/>
                  </a:lnTo>
                  <a:lnTo>
                    <a:pt x="0" y="3204"/>
                  </a:lnTo>
                  <a:lnTo>
                    <a:pt x="0" y="299299"/>
                  </a:lnTo>
                  <a:lnTo>
                    <a:pt x="0" y="300221"/>
                  </a:lnTo>
                  <a:lnTo>
                    <a:pt x="481" y="301058"/>
                  </a:lnTo>
                  <a:lnTo>
                    <a:pt x="1277" y="301519"/>
                  </a:lnTo>
                  <a:lnTo>
                    <a:pt x="70846" y="341685"/>
                  </a:lnTo>
                  <a:lnTo>
                    <a:pt x="72741" y="342785"/>
                  </a:lnTo>
                  <a:lnTo>
                    <a:pt x="75160" y="342136"/>
                  </a:lnTo>
                  <a:lnTo>
                    <a:pt x="76248" y="340240"/>
                  </a:lnTo>
                  <a:lnTo>
                    <a:pt x="203072" y="120582"/>
                  </a:lnTo>
                  <a:lnTo>
                    <a:pt x="204161" y="118697"/>
                  </a:lnTo>
                  <a:lnTo>
                    <a:pt x="203512" y="116268"/>
                  </a:lnTo>
                  <a:lnTo>
                    <a:pt x="201616" y="115179"/>
                  </a:lnTo>
                  <a:lnTo>
                    <a:pt x="141618" y="80542"/>
                  </a:lnTo>
                </a:path>
              </a:pathLst>
            </a:custGeom>
            <a:ln w="263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2401021" y="7574187"/>
              <a:ext cx="204470" cy="342900"/>
            </a:xfrm>
            <a:custGeom>
              <a:avLst/>
              <a:gdLst/>
              <a:ahLst/>
              <a:cxnLst/>
              <a:rect l="l" t="t" r="r" b="b"/>
              <a:pathLst>
                <a:path w="204469" h="342900">
                  <a:moveTo>
                    <a:pt x="101515" y="294525"/>
                  </a:moveTo>
                  <a:lnTo>
                    <a:pt x="127912" y="340230"/>
                  </a:lnTo>
                  <a:lnTo>
                    <a:pt x="129001" y="342125"/>
                  </a:lnTo>
                  <a:lnTo>
                    <a:pt x="131420" y="342774"/>
                  </a:lnTo>
                  <a:lnTo>
                    <a:pt x="133315" y="341675"/>
                  </a:lnTo>
                  <a:lnTo>
                    <a:pt x="202883" y="301509"/>
                  </a:lnTo>
                  <a:lnTo>
                    <a:pt x="203679" y="301058"/>
                  </a:lnTo>
                  <a:lnTo>
                    <a:pt x="204161" y="300210"/>
                  </a:lnTo>
                  <a:lnTo>
                    <a:pt x="204161" y="299299"/>
                  </a:lnTo>
                  <a:lnTo>
                    <a:pt x="204161" y="3193"/>
                  </a:lnTo>
                  <a:lnTo>
                    <a:pt x="204161" y="1225"/>
                  </a:lnTo>
                  <a:lnTo>
                    <a:pt x="202035" y="0"/>
                  </a:lnTo>
                  <a:lnTo>
                    <a:pt x="200328" y="973"/>
                  </a:lnTo>
                  <a:lnTo>
                    <a:pt x="2533" y="115169"/>
                  </a:lnTo>
                  <a:lnTo>
                    <a:pt x="649" y="116268"/>
                  </a:lnTo>
                  <a:lnTo>
                    <a:pt x="0" y="118687"/>
                  </a:lnTo>
                  <a:lnTo>
                    <a:pt x="1088" y="120582"/>
                  </a:lnTo>
                  <a:lnTo>
                    <a:pt x="70196" y="240264"/>
                  </a:lnTo>
                </a:path>
              </a:pathLst>
            </a:custGeom>
            <a:ln w="263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1995543" y="7745596"/>
              <a:ext cx="57150" cy="18415"/>
            </a:xfrm>
            <a:custGeom>
              <a:avLst/>
              <a:gdLst/>
              <a:ahLst/>
              <a:cxnLst/>
              <a:rect l="l" t="t" r="r" b="b"/>
              <a:pathLst>
                <a:path w="57150" h="18415">
                  <a:moveTo>
                    <a:pt x="56668" y="18365"/>
                  </a:moveTo>
                  <a:lnTo>
                    <a:pt x="44006" y="17250"/>
                  </a:lnTo>
                  <a:lnTo>
                    <a:pt x="31593" y="14572"/>
                  </a:lnTo>
                  <a:lnTo>
                    <a:pt x="19576" y="10367"/>
                  </a:lnTo>
                  <a:lnTo>
                    <a:pt x="8104" y="4670"/>
                  </a:lnTo>
                  <a:lnTo>
                    <a:pt x="0" y="0"/>
                  </a:lnTo>
                </a:path>
              </a:pathLst>
            </a:custGeom>
            <a:ln w="2633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8962152" y="4880499"/>
            <a:ext cx="3602151" cy="970779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 marR="5080">
              <a:lnSpc>
                <a:spcPts val="3520"/>
              </a:lnSpc>
              <a:spcBef>
                <a:spcPts val="570"/>
              </a:spcBef>
            </a:pPr>
            <a:r>
              <a:rPr lang="en-US" sz="3250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Microsoft Teams Collaboration</a:t>
            </a:r>
            <a:endParaRPr sz="3250" dirty="0">
              <a:latin typeface="Century Gothic" panose="020B0502020202020204" pitchFamily="34" charset="0"/>
              <a:cs typeface="Tahoma"/>
            </a:endParaRPr>
          </a:p>
        </p:txBody>
      </p:sp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15108" y="4992123"/>
            <a:ext cx="810620" cy="809364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8899112" y="6806273"/>
            <a:ext cx="4066002" cy="970779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 marR="5080">
              <a:lnSpc>
                <a:spcPts val="3520"/>
              </a:lnSpc>
              <a:spcBef>
                <a:spcPts val="570"/>
              </a:spcBef>
            </a:pPr>
            <a:r>
              <a:rPr lang="en-US" sz="3250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Finance Application Access</a:t>
            </a:r>
            <a:endParaRPr sz="3250" dirty="0">
              <a:latin typeface="Century Gothic" panose="020B0502020202020204" pitchFamily="34" charset="0"/>
              <a:cs typeface="Tahom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616365" y="6879658"/>
            <a:ext cx="659765" cy="889000"/>
            <a:chOff x="7616365" y="7372424"/>
            <a:chExt cx="659765" cy="889000"/>
          </a:xfrm>
        </p:grpSpPr>
        <p:sp>
          <p:nvSpPr>
            <p:cNvPr id="24" name="object 24"/>
            <p:cNvSpPr/>
            <p:nvPr/>
          </p:nvSpPr>
          <p:spPr>
            <a:xfrm>
              <a:off x="7616355" y="7372431"/>
              <a:ext cx="659765" cy="889000"/>
            </a:xfrm>
            <a:custGeom>
              <a:avLst/>
              <a:gdLst/>
              <a:ahLst/>
              <a:cxnLst/>
              <a:rect l="l" t="t" r="r" b="b"/>
              <a:pathLst>
                <a:path w="659765" h="889000">
                  <a:moveTo>
                    <a:pt x="487286" y="221386"/>
                  </a:moveTo>
                  <a:lnTo>
                    <a:pt x="480860" y="214972"/>
                  </a:lnTo>
                  <a:lnTo>
                    <a:pt x="472948" y="214972"/>
                  </a:lnTo>
                  <a:lnTo>
                    <a:pt x="465035" y="214972"/>
                  </a:lnTo>
                  <a:lnTo>
                    <a:pt x="458609" y="221386"/>
                  </a:lnTo>
                  <a:lnTo>
                    <a:pt x="458609" y="237223"/>
                  </a:lnTo>
                  <a:lnTo>
                    <a:pt x="465035" y="243636"/>
                  </a:lnTo>
                  <a:lnTo>
                    <a:pt x="480860" y="243636"/>
                  </a:lnTo>
                  <a:lnTo>
                    <a:pt x="487286" y="237223"/>
                  </a:lnTo>
                  <a:lnTo>
                    <a:pt x="487286" y="221386"/>
                  </a:lnTo>
                  <a:close/>
                </a:path>
                <a:path w="659765" h="889000">
                  <a:moveTo>
                    <a:pt x="544614" y="221386"/>
                  </a:moveTo>
                  <a:lnTo>
                    <a:pt x="538187" y="214972"/>
                  </a:lnTo>
                  <a:lnTo>
                    <a:pt x="530275" y="214972"/>
                  </a:lnTo>
                  <a:lnTo>
                    <a:pt x="522351" y="214972"/>
                  </a:lnTo>
                  <a:lnTo>
                    <a:pt x="515937" y="221386"/>
                  </a:lnTo>
                  <a:lnTo>
                    <a:pt x="515937" y="237223"/>
                  </a:lnTo>
                  <a:lnTo>
                    <a:pt x="522351" y="243636"/>
                  </a:lnTo>
                  <a:lnTo>
                    <a:pt x="538187" y="243636"/>
                  </a:lnTo>
                  <a:lnTo>
                    <a:pt x="544614" y="237223"/>
                  </a:lnTo>
                  <a:lnTo>
                    <a:pt x="544614" y="221386"/>
                  </a:lnTo>
                  <a:close/>
                </a:path>
                <a:path w="659765" h="889000">
                  <a:moveTo>
                    <a:pt x="601941" y="221386"/>
                  </a:moveTo>
                  <a:lnTo>
                    <a:pt x="595515" y="214972"/>
                  </a:lnTo>
                  <a:lnTo>
                    <a:pt x="587603" y="214972"/>
                  </a:lnTo>
                  <a:lnTo>
                    <a:pt x="579691" y="214972"/>
                  </a:lnTo>
                  <a:lnTo>
                    <a:pt x="573265" y="221386"/>
                  </a:lnTo>
                  <a:lnTo>
                    <a:pt x="573265" y="237223"/>
                  </a:lnTo>
                  <a:lnTo>
                    <a:pt x="579691" y="243636"/>
                  </a:lnTo>
                  <a:lnTo>
                    <a:pt x="595515" y="243636"/>
                  </a:lnTo>
                  <a:lnTo>
                    <a:pt x="601941" y="237223"/>
                  </a:lnTo>
                  <a:lnTo>
                    <a:pt x="601941" y="221386"/>
                  </a:lnTo>
                  <a:close/>
                </a:path>
                <a:path w="659765" h="889000">
                  <a:moveTo>
                    <a:pt x="659257" y="164071"/>
                  </a:moveTo>
                  <a:lnTo>
                    <a:pt x="652843" y="157645"/>
                  </a:lnTo>
                  <a:lnTo>
                    <a:pt x="630605" y="157645"/>
                  </a:lnTo>
                  <a:lnTo>
                    <a:pt x="630605" y="186309"/>
                  </a:lnTo>
                  <a:lnTo>
                    <a:pt x="630605" y="272288"/>
                  </a:lnTo>
                  <a:lnTo>
                    <a:pt x="630593" y="300964"/>
                  </a:lnTo>
                  <a:lnTo>
                    <a:pt x="630593" y="601929"/>
                  </a:lnTo>
                  <a:lnTo>
                    <a:pt x="573278" y="601929"/>
                  </a:lnTo>
                  <a:lnTo>
                    <a:pt x="573278" y="630593"/>
                  </a:lnTo>
                  <a:lnTo>
                    <a:pt x="573278" y="716584"/>
                  </a:lnTo>
                  <a:lnTo>
                    <a:pt x="573278" y="745248"/>
                  </a:lnTo>
                  <a:lnTo>
                    <a:pt x="573278" y="816902"/>
                  </a:lnTo>
                  <a:lnTo>
                    <a:pt x="569874" y="833640"/>
                  </a:lnTo>
                  <a:lnTo>
                    <a:pt x="560666" y="847293"/>
                  </a:lnTo>
                  <a:lnTo>
                    <a:pt x="547001" y="856513"/>
                  </a:lnTo>
                  <a:lnTo>
                    <a:pt x="530275" y="859904"/>
                  </a:lnTo>
                  <a:lnTo>
                    <a:pt x="128993" y="859904"/>
                  </a:lnTo>
                  <a:lnTo>
                    <a:pt x="112268" y="856513"/>
                  </a:lnTo>
                  <a:lnTo>
                    <a:pt x="98602" y="847293"/>
                  </a:lnTo>
                  <a:lnTo>
                    <a:pt x="89382" y="833640"/>
                  </a:lnTo>
                  <a:lnTo>
                    <a:pt x="85991" y="816902"/>
                  </a:lnTo>
                  <a:lnTo>
                    <a:pt x="85991" y="745248"/>
                  </a:lnTo>
                  <a:lnTo>
                    <a:pt x="573278" y="745248"/>
                  </a:lnTo>
                  <a:lnTo>
                    <a:pt x="573278" y="716584"/>
                  </a:lnTo>
                  <a:lnTo>
                    <a:pt x="85991" y="716584"/>
                  </a:lnTo>
                  <a:lnTo>
                    <a:pt x="85991" y="630593"/>
                  </a:lnTo>
                  <a:lnTo>
                    <a:pt x="573278" y="630593"/>
                  </a:lnTo>
                  <a:lnTo>
                    <a:pt x="573278" y="601929"/>
                  </a:lnTo>
                  <a:lnTo>
                    <a:pt x="28663" y="601929"/>
                  </a:lnTo>
                  <a:lnTo>
                    <a:pt x="28663" y="300964"/>
                  </a:lnTo>
                  <a:lnTo>
                    <a:pt x="630593" y="300964"/>
                  </a:lnTo>
                  <a:lnTo>
                    <a:pt x="630593" y="272288"/>
                  </a:lnTo>
                  <a:lnTo>
                    <a:pt x="28676" y="272288"/>
                  </a:lnTo>
                  <a:lnTo>
                    <a:pt x="28676" y="186309"/>
                  </a:lnTo>
                  <a:lnTo>
                    <a:pt x="630605" y="186309"/>
                  </a:lnTo>
                  <a:lnTo>
                    <a:pt x="630605" y="157645"/>
                  </a:lnTo>
                  <a:lnTo>
                    <a:pt x="601929" y="157645"/>
                  </a:lnTo>
                  <a:lnTo>
                    <a:pt x="601929" y="71666"/>
                  </a:lnTo>
                  <a:lnTo>
                    <a:pt x="596277" y="43776"/>
                  </a:lnTo>
                  <a:lnTo>
                    <a:pt x="586079" y="28663"/>
                  </a:lnTo>
                  <a:lnTo>
                    <a:pt x="580923" y="21005"/>
                  </a:lnTo>
                  <a:lnTo>
                    <a:pt x="573278" y="15862"/>
                  </a:lnTo>
                  <a:lnTo>
                    <a:pt x="573278" y="71666"/>
                  </a:lnTo>
                  <a:lnTo>
                    <a:pt x="573278" y="157645"/>
                  </a:lnTo>
                  <a:lnTo>
                    <a:pt x="85991" y="157645"/>
                  </a:lnTo>
                  <a:lnTo>
                    <a:pt x="85991" y="71666"/>
                  </a:lnTo>
                  <a:lnTo>
                    <a:pt x="89382" y="54927"/>
                  </a:lnTo>
                  <a:lnTo>
                    <a:pt x="98602" y="41275"/>
                  </a:lnTo>
                  <a:lnTo>
                    <a:pt x="112268" y="32054"/>
                  </a:lnTo>
                  <a:lnTo>
                    <a:pt x="128993" y="28663"/>
                  </a:lnTo>
                  <a:lnTo>
                    <a:pt x="530275" y="28663"/>
                  </a:lnTo>
                  <a:lnTo>
                    <a:pt x="547001" y="32054"/>
                  </a:lnTo>
                  <a:lnTo>
                    <a:pt x="560666" y="41275"/>
                  </a:lnTo>
                  <a:lnTo>
                    <a:pt x="569874" y="54927"/>
                  </a:lnTo>
                  <a:lnTo>
                    <a:pt x="573278" y="71666"/>
                  </a:lnTo>
                  <a:lnTo>
                    <a:pt x="573278" y="15862"/>
                  </a:lnTo>
                  <a:lnTo>
                    <a:pt x="558152" y="5651"/>
                  </a:lnTo>
                  <a:lnTo>
                    <a:pt x="530275" y="0"/>
                  </a:lnTo>
                  <a:lnTo>
                    <a:pt x="128993" y="0"/>
                  </a:lnTo>
                  <a:lnTo>
                    <a:pt x="101117" y="5651"/>
                  </a:lnTo>
                  <a:lnTo>
                    <a:pt x="78346" y="21005"/>
                  </a:lnTo>
                  <a:lnTo>
                    <a:pt x="62979" y="43776"/>
                  </a:lnTo>
                  <a:lnTo>
                    <a:pt x="57327" y="71666"/>
                  </a:lnTo>
                  <a:lnTo>
                    <a:pt x="57327" y="157645"/>
                  </a:lnTo>
                  <a:lnTo>
                    <a:pt x="6426" y="157645"/>
                  </a:lnTo>
                  <a:lnTo>
                    <a:pt x="0" y="164071"/>
                  </a:lnTo>
                  <a:lnTo>
                    <a:pt x="0" y="624179"/>
                  </a:lnTo>
                  <a:lnTo>
                    <a:pt x="6426" y="630593"/>
                  </a:lnTo>
                  <a:lnTo>
                    <a:pt x="57327" y="630593"/>
                  </a:lnTo>
                  <a:lnTo>
                    <a:pt x="57327" y="816902"/>
                  </a:lnTo>
                  <a:lnTo>
                    <a:pt x="62979" y="844778"/>
                  </a:lnTo>
                  <a:lnTo>
                    <a:pt x="78346" y="867549"/>
                  </a:lnTo>
                  <a:lnTo>
                    <a:pt x="101117" y="882916"/>
                  </a:lnTo>
                  <a:lnTo>
                    <a:pt x="128993" y="888568"/>
                  </a:lnTo>
                  <a:lnTo>
                    <a:pt x="530275" y="888568"/>
                  </a:lnTo>
                  <a:lnTo>
                    <a:pt x="580923" y="867549"/>
                  </a:lnTo>
                  <a:lnTo>
                    <a:pt x="601929" y="816902"/>
                  </a:lnTo>
                  <a:lnTo>
                    <a:pt x="601929" y="745248"/>
                  </a:lnTo>
                  <a:lnTo>
                    <a:pt x="601929" y="716584"/>
                  </a:lnTo>
                  <a:lnTo>
                    <a:pt x="601929" y="630593"/>
                  </a:lnTo>
                  <a:lnTo>
                    <a:pt x="652843" y="630593"/>
                  </a:lnTo>
                  <a:lnTo>
                    <a:pt x="659257" y="624179"/>
                  </a:lnTo>
                  <a:lnTo>
                    <a:pt x="659257" y="601929"/>
                  </a:lnTo>
                  <a:lnTo>
                    <a:pt x="659257" y="300964"/>
                  </a:lnTo>
                  <a:lnTo>
                    <a:pt x="659257" y="272288"/>
                  </a:lnTo>
                  <a:lnTo>
                    <a:pt x="659257" y="186309"/>
                  </a:lnTo>
                  <a:lnTo>
                    <a:pt x="659257" y="1640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03002" y="8132010"/>
              <a:ext cx="85986" cy="85986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759675" y="7429759"/>
              <a:ext cx="372745" cy="760095"/>
            </a:xfrm>
            <a:custGeom>
              <a:avLst/>
              <a:gdLst/>
              <a:ahLst/>
              <a:cxnLst/>
              <a:rect l="l" t="t" r="r" b="b"/>
              <a:pathLst>
                <a:path w="372745" h="760095">
                  <a:moveTo>
                    <a:pt x="85991" y="737323"/>
                  </a:moveTo>
                  <a:lnTo>
                    <a:pt x="79578" y="730923"/>
                  </a:lnTo>
                  <a:lnTo>
                    <a:pt x="6413" y="730923"/>
                  </a:lnTo>
                  <a:lnTo>
                    <a:pt x="0" y="737323"/>
                  </a:lnTo>
                  <a:lnTo>
                    <a:pt x="0" y="753160"/>
                  </a:lnTo>
                  <a:lnTo>
                    <a:pt x="6413" y="759574"/>
                  </a:lnTo>
                  <a:lnTo>
                    <a:pt x="14338" y="759574"/>
                  </a:lnTo>
                  <a:lnTo>
                    <a:pt x="79578" y="759574"/>
                  </a:lnTo>
                  <a:lnTo>
                    <a:pt x="85991" y="753160"/>
                  </a:lnTo>
                  <a:lnTo>
                    <a:pt x="85991" y="737323"/>
                  </a:lnTo>
                  <a:close/>
                </a:path>
                <a:path w="372745" h="760095">
                  <a:moveTo>
                    <a:pt x="257975" y="6413"/>
                  </a:moveTo>
                  <a:lnTo>
                    <a:pt x="251548" y="0"/>
                  </a:lnTo>
                  <a:lnTo>
                    <a:pt x="243636" y="0"/>
                  </a:lnTo>
                  <a:lnTo>
                    <a:pt x="121069" y="0"/>
                  </a:lnTo>
                  <a:lnTo>
                    <a:pt x="114655" y="6413"/>
                  </a:lnTo>
                  <a:lnTo>
                    <a:pt x="114655" y="22250"/>
                  </a:lnTo>
                  <a:lnTo>
                    <a:pt x="121069" y="28663"/>
                  </a:lnTo>
                  <a:lnTo>
                    <a:pt x="251548" y="28663"/>
                  </a:lnTo>
                  <a:lnTo>
                    <a:pt x="257975" y="22250"/>
                  </a:lnTo>
                  <a:lnTo>
                    <a:pt x="257975" y="6413"/>
                  </a:lnTo>
                  <a:close/>
                </a:path>
                <a:path w="372745" h="760095">
                  <a:moveTo>
                    <a:pt x="315302" y="6413"/>
                  </a:moveTo>
                  <a:lnTo>
                    <a:pt x="308889" y="0"/>
                  </a:lnTo>
                  <a:lnTo>
                    <a:pt x="300964" y="0"/>
                  </a:lnTo>
                  <a:lnTo>
                    <a:pt x="293052" y="0"/>
                  </a:lnTo>
                  <a:lnTo>
                    <a:pt x="286639" y="6413"/>
                  </a:lnTo>
                  <a:lnTo>
                    <a:pt x="286639" y="22250"/>
                  </a:lnTo>
                  <a:lnTo>
                    <a:pt x="293052" y="28663"/>
                  </a:lnTo>
                  <a:lnTo>
                    <a:pt x="308889" y="28663"/>
                  </a:lnTo>
                  <a:lnTo>
                    <a:pt x="315302" y="22250"/>
                  </a:lnTo>
                  <a:lnTo>
                    <a:pt x="315302" y="6413"/>
                  </a:lnTo>
                  <a:close/>
                </a:path>
                <a:path w="372745" h="760095">
                  <a:moveTo>
                    <a:pt x="372618" y="737323"/>
                  </a:moveTo>
                  <a:lnTo>
                    <a:pt x="366204" y="730923"/>
                  </a:lnTo>
                  <a:lnTo>
                    <a:pt x="293052" y="730923"/>
                  </a:lnTo>
                  <a:lnTo>
                    <a:pt x="286639" y="737323"/>
                  </a:lnTo>
                  <a:lnTo>
                    <a:pt x="286639" y="753160"/>
                  </a:lnTo>
                  <a:lnTo>
                    <a:pt x="293052" y="759574"/>
                  </a:lnTo>
                  <a:lnTo>
                    <a:pt x="300964" y="759574"/>
                  </a:lnTo>
                  <a:lnTo>
                    <a:pt x="366204" y="759574"/>
                  </a:lnTo>
                  <a:lnTo>
                    <a:pt x="372618" y="753160"/>
                  </a:lnTo>
                  <a:lnTo>
                    <a:pt x="372618" y="7373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51118" y="7729550"/>
              <a:ext cx="103012" cy="17444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37756" y="7729425"/>
              <a:ext cx="103106" cy="1746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86704" y="7700088"/>
              <a:ext cx="118582" cy="233238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15111486" y="4880499"/>
            <a:ext cx="2206851" cy="5270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lang="en-US" sz="3250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Help Desk</a:t>
            </a:r>
            <a:endParaRPr sz="3250" dirty="0"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3894457" y="5738421"/>
            <a:ext cx="616585" cy="27305"/>
          </a:xfrm>
          <a:custGeom>
            <a:avLst/>
            <a:gdLst/>
            <a:ahLst/>
            <a:cxnLst/>
            <a:rect l="l" t="t" r="r" b="b"/>
            <a:pathLst>
              <a:path w="616584" h="27304">
                <a:moveTo>
                  <a:pt x="610347" y="0"/>
                </a:moveTo>
                <a:lnTo>
                  <a:pt x="6031" y="0"/>
                </a:lnTo>
                <a:lnTo>
                  <a:pt x="0" y="6031"/>
                </a:lnTo>
                <a:lnTo>
                  <a:pt x="0" y="20868"/>
                </a:lnTo>
                <a:lnTo>
                  <a:pt x="6031" y="26899"/>
                </a:lnTo>
                <a:lnTo>
                  <a:pt x="13455" y="26899"/>
                </a:lnTo>
                <a:lnTo>
                  <a:pt x="610347" y="26899"/>
                </a:lnTo>
                <a:lnTo>
                  <a:pt x="616379" y="20868"/>
                </a:lnTo>
                <a:lnTo>
                  <a:pt x="616379" y="6031"/>
                </a:lnTo>
                <a:lnTo>
                  <a:pt x="6103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object 32"/>
          <p:cNvSpPr/>
          <p:nvPr/>
        </p:nvSpPr>
        <p:spPr>
          <a:xfrm>
            <a:off x="13917472" y="5029555"/>
            <a:ext cx="570865" cy="636905"/>
          </a:xfrm>
          <a:custGeom>
            <a:avLst/>
            <a:gdLst/>
            <a:ahLst/>
            <a:cxnLst/>
            <a:rect l="l" t="t" r="r" b="b"/>
            <a:pathLst>
              <a:path w="570865" h="636904">
                <a:moveTo>
                  <a:pt x="314261" y="584987"/>
                </a:moveTo>
                <a:lnTo>
                  <a:pt x="311975" y="573735"/>
                </a:lnTo>
                <a:lnTo>
                  <a:pt x="305727" y="564515"/>
                </a:lnTo>
                <a:lnTo>
                  <a:pt x="296481" y="558304"/>
                </a:lnTo>
                <a:lnTo>
                  <a:pt x="285178" y="556018"/>
                </a:lnTo>
                <a:lnTo>
                  <a:pt x="273850" y="558304"/>
                </a:lnTo>
                <a:lnTo>
                  <a:pt x="264604" y="564515"/>
                </a:lnTo>
                <a:lnTo>
                  <a:pt x="258368" y="573735"/>
                </a:lnTo>
                <a:lnTo>
                  <a:pt x="256070" y="584987"/>
                </a:lnTo>
                <a:lnTo>
                  <a:pt x="258368" y="596265"/>
                </a:lnTo>
                <a:lnTo>
                  <a:pt x="264604" y="605472"/>
                </a:lnTo>
                <a:lnTo>
                  <a:pt x="273850" y="611682"/>
                </a:lnTo>
                <a:lnTo>
                  <a:pt x="285178" y="613968"/>
                </a:lnTo>
                <a:lnTo>
                  <a:pt x="296481" y="611682"/>
                </a:lnTo>
                <a:lnTo>
                  <a:pt x="305727" y="605472"/>
                </a:lnTo>
                <a:lnTo>
                  <a:pt x="311975" y="596265"/>
                </a:lnTo>
                <a:lnTo>
                  <a:pt x="314261" y="584987"/>
                </a:lnTo>
                <a:close/>
              </a:path>
              <a:path w="570865" h="636904">
                <a:moveTo>
                  <a:pt x="570395" y="470687"/>
                </a:moveTo>
                <a:lnTo>
                  <a:pt x="547319" y="437756"/>
                </a:lnTo>
                <a:lnTo>
                  <a:pt x="530961" y="434213"/>
                </a:lnTo>
                <a:lnTo>
                  <a:pt x="476046" y="434213"/>
                </a:lnTo>
                <a:lnTo>
                  <a:pt x="473798" y="428637"/>
                </a:lnTo>
                <a:lnTo>
                  <a:pt x="456145" y="394919"/>
                </a:lnTo>
                <a:lnTo>
                  <a:pt x="447611" y="384149"/>
                </a:lnTo>
                <a:lnTo>
                  <a:pt x="447611" y="434213"/>
                </a:lnTo>
                <a:lnTo>
                  <a:pt x="122732" y="434213"/>
                </a:lnTo>
                <a:lnTo>
                  <a:pt x="157975" y="382587"/>
                </a:lnTo>
                <a:lnTo>
                  <a:pt x="194678" y="353529"/>
                </a:lnTo>
                <a:lnTo>
                  <a:pt x="237807" y="335140"/>
                </a:lnTo>
                <a:lnTo>
                  <a:pt x="285178" y="328726"/>
                </a:lnTo>
                <a:lnTo>
                  <a:pt x="332536" y="335140"/>
                </a:lnTo>
                <a:lnTo>
                  <a:pt x="375653" y="353529"/>
                </a:lnTo>
                <a:lnTo>
                  <a:pt x="412356" y="382587"/>
                </a:lnTo>
                <a:lnTo>
                  <a:pt x="440474" y="421030"/>
                </a:lnTo>
                <a:lnTo>
                  <a:pt x="447611" y="434213"/>
                </a:lnTo>
                <a:lnTo>
                  <a:pt x="447611" y="384149"/>
                </a:lnTo>
                <a:lnTo>
                  <a:pt x="403745" y="339979"/>
                </a:lnTo>
                <a:lnTo>
                  <a:pt x="370801" y="320662"/>
                </a:lnTo>
                <a:lnTo>
                  <a:pt x="355638" y="313626"/>
                </a:lnTo>
                <a:lnTo>
                  <a:pt x="369900" y="304939"/>
                </a:lnTo>
                <a:lnTo>
                  <a:pt x="373786" y="301828"/>
                </a:lnTo>
                <a:lnTo>
                  <a:pt x="403085" y="278384"/>
                </a:lnTo>
                <a:lnTo>
                  <a:pt x="427901" y="245033"/>
                </a:lnTo>
                <a:lnTo>
                  <a:pt x="443445" y="206489"/>
                </a:lnTo>
                <a:lnTo>
                  <a:pt x="448818" y="164363"/>
                </a:lnTo>
                <a:lnTo>
                  <a:pt x="445325" y="138290"/>
                </a:lnTo>
                <a:lnTo>
                  <a:pt x="442963" y="120726"/>
                </a:lnTo>
                <a:lnTo>
                  <a:pt x="442328" y="119202"/>
                </a:lnTo>
                <a:lnTo>
                  <a:pt x="426453" y="81483"/>
                </a:lnTo>
                <a:lnTo>
                  <a:pt x="421170" y="74625"/>
                </a:lnTo>
                <a:lnTo>
                  <a:pt x="421170" y="177368"/>
                </a:lnTo>
                <a:lnTo>
                  <a:pt x="415277" y="205511"/>
                </a:lnTo>
                <a:lnTo>
                  <a:pt x="386461" y="255790"/>
                </a:lnTo>
                <a:lnTo>
                  <a:pt x="340385" y="289775"/>
                </a:lnTo>
                <a:lnTo>
                  <a:pt x="285178" y="301828"/>
                </a:lnTo>
                <a:lnTo>
                  <a:pt x="261658" y="299770"/>
                </a:lnTo>
                <a:lnTo>
                  <a:pt x="238963" y="293712"/>
                </a:lnTo>
                <a:lnTo>
                  <a:pt x="217627" y="283845"/>
                </a:lnTo>
                <a:lnTo>
                  <a:pt x="198196" y="270370"/>
                </a:lnTo>
                <a:lnTo>
                  <a:pt x="179158" y="254558"/>
                </a:lnTo>
                <a:lnTo>
                  <a:pt x="274840" y="254558"/>
                </a:lnTo>
                <a:lnTo>
                  <a:pt x="280873" y="248539"/>
                </a:lnTo>
                <a:lnTo>
                  <a:pt x="280873" y="233692"/>
                </a:lnTo>
                <a:lnTo>
                  <a:pt x="274840" y="227660"/>
                </a:lnTo>
                <a:lnTo>
                  <a:pt x="163677" y="227660"/>
                </a:lnTo>
                <a:lnTo>
                  <a:pt x="161277" y="222516"/>
                </a:lnTo>
                <a:lnTo>
                  <a:pt x="155663" y="208546"/>
                </a:lnTo>
                <a:lnTo>
                  <a:pt x="151650" y="194170"/>
                </a:lnTo>
                <a:lnTo>
                  <a:pt x="149225" y="179425"/>
                </a:lnTo>
                <a:lnTo>
                  <a:pt x="148412" y="164363"/>
                </a:lnTo>
                <a:lnTo>
                  <a:pt x="152057" y="132575"/>
                </a:lnTo>
                <a:lnTo>
                  <a:pt x="162687" y="103035"/>
                </a:lnTo>
                <a:lnTo>
                  <a:pt x="179806" y="76720"/>
                </a:lnTo>
                <a:lnTo>
                  <a:pt x="202958" y="54597"/>
                </a:lnTo>
                <a:lnTo>
                  <a:pt x="211175" y="48361"/>
                </a:lnTo>
                <a:lnTo>
                  <a:pt x="216166" y="57365"/>
                </a:lnTo>
                <a:lnTo>
                  <a:pt x="231343" y="80238"/>
                </a:lnTo>
                <a:lnTo>
                  <a:pt x="271056" y="117030"/>
                </a:lnTo>
                <a:lnTo>
                  <a:pt x="312293" y="137261"/>
                </a:lnTo>
                <a:lnTo>
                  <a:pt x="367245" y="146227"/>
                </a:lnTo>
                <a:lnTo>
                  <a:pt x="378040" y="145897"/>
                </a:lnTo>
                <a:lnTo>
                  <a:pt x="388772" y="144881"/>
                </a:lnTo>
                <a:lnTo>
                  <a:pt x="399402" y="143192"/>
                </a:lnTo>
                <a:lnTo>
                  <a:pt x="409879" y="140855"/>
                </a:lnTo>
                <a:lnTo>
                  <a:pt x="419811" y="138290"/>
                </a:lnTo>
                <a:lnTo>
                  <a:pt x="420992" y="148488"/>
                </a:lnTo>
                <a:lnTo>
                  <a:pt x="421170" y="177368"/>
                </a:lnTo>
                <a:lnTo>
                  <a:pt x="421170" y="74625"/>
                </a:lnTo>
                <a:lnTo>
                  <a:pt x="412305" y="63106"/>
                </a:lnTo>
                <a:lnTo>
                  <a:pt x="412305" y="112572"/>
                </a:lnTo>
                <a:lnTo>
                  <a:pt x="401358" y="115201"/>
                </a:lnTo>
                <a:lnTo>
                  <a:pt x="393039" y="116954"/>
                </a:lnTo>
                <a:lnTo>
                  <a:pt x="384632" y="118198"/>
                </a:lnTo>
                <a:lnTo>
                  <a:pt x="376174" y="118960"/>
                </a:lnTo>
                <a:lnTo>
                  <a:pt x="367677" y="119202"/>
                </a:lnTo>
                <a:lnTo>
                  <a:pt x="329425" y="114109"/>
                </a:lnTo>
                <a:lnTo>
                  <a:pt x="264058" y="76365"/>
                </a:lnTo>
                <a:lnTo>
                  <a:pt x="240525" y="45796"/>
                </a:lnTo>
                <a:lnTo>
                  <a:pt x="234899" y="36042"/>
                </a:lnTo>
                <a:lnTo>
                  <a:pt x="245681" y="32778"/>
                </a:lnTo>
                <a:lnTo>
                  <a:pt x="255371" y="30213"/>
                </a:lnTo>
                <a:lnTo>
                  <a:pt x="265214" y="28384"/>
                </a:lnTo>
                <a:lnTo>
                  <a:pt x="275158" y="27279"/>
                </a:lnTo>
                <a:lnTo>
                  <a:pt x="285178" y="26911"/>
                </a:lnTo>
                <a:lnTo>
                  <a:pt x="322795" y="32156"/>
                </a:lnTo>
                <a:lnTo>
                  <a:pt x="356831" y="47218"/>
                </a:lnTo>
                <a:lnTo>
                  <a:pt x="385546" y="71018"/>
                </a:lnTo>
                <a:lnTo>
                  <a:pt x="407225" y="102501"/>
                </a:lnTo>
                <a:lnTo>
                  <a:pt x="412305" y="112572"/>
                </a:lnTo>
                <a:lnTo>
                  <a:pt x="412305" y="63106"/>
                </a:lnTo>
                <a:lnTo>
                  <a:pt x="400837" y="48196"/>
                </a:lnTo>
                <a:lnTo>
                  <a:pt x="373405" y="26911"/>
                </a:lnTo>
                <a:lnTo>
                  <a:pt x="367703" y="22479"/>
                </a:lnTo>
                <a:lnTo>
                  <a:pt x="328625" y="5892"/>
                </a:lnTo>
                <a:lnTo>
                  <a:pt x="285178" y="0"/>
                </a:lnTo>
                <a:lnTo>
                  <a:pt x="241338" y="5956"/>
                </a:lnTo>
                <a:lnTo>
                  <a:pt x="201739" y="22860"/>
                </a:lnTo>
                <a:lnTo>
                  <a:pt x="168160" y="49314"/>
                </a:lnTo>
                <a:lnTo>
                  <a:pt x="142392" y="83908"/>
                </a:lnTo>
                <a:lnTo>
                  <a:pt x="126199" y="125247"/>
                </a:lnTo>
                <a:lnTo>
                  <a:pt x="124625" y="131737"/>
                </a:lnTo>
                <a:lnTo>
                  <a:pt x="117944" y="132054"/>
                </a:lnTo>
                <a:lnTo>
                  <a:pt x="105968" y="135051"/>
                </a:lnTo>
                <a:lnTo>
                  <a:pt x="96227" y="142138"/>
                </a:lnTo>
                <a:lnTo>
                  <a:pt x="89712" y="152260"/>
                </a:lnTo>
                <a:lnTo>
                  <a:pt x="87401" y="164363"/>
                </a:lnTo>
                <a:lnTo>
                  <a:pt x="87960" y="222770"/>
                </a:lnTo>
                <a:lnTo>
                  <a:pt x="90589" y="235140"/>
                </a:lnTo>
                <a:lnTo>
                  <a:pt x="97510" y="245237"/>
                </a:lnTo>
                <a:lnTo>
                  <a:pt x="107683" y="252056"/>
                </a:lnTo>
                <a:lnTo>
                  <a:pt x="120065" y="254558"/>
                </a:lnTo>
                <a:lnTo>
                  <a:pt x="148361" y="254558"/>
                </a:lnTo>
                <a:lnTo>
                  <a:pt x="151003" y="258381"/>
                </a:lnTo>
                <a:lnTo>
                  <a:pt x="186397" y="295325"/>
                </a:lnTo>
                <a:lnTo>
                  <a:pt x="214718" y="313651"/>
                </a:lnTo>
                <a:lnTo>
                  <a:pt x="199567" y="320675"/>
                </a:lnTo>
                <a:lnTo>
                  <a:pt x="166585" y="340017"/>
                </a:lnTo>
                <a:lnTo>
                  <a:pt x="137833" y="365086"/>
                </a:lnTo>
                <a:lnTo>
                  <a:pt x="96545" y="428637"/>
                </a:lnTo>
                <a:lnTo>
                  <a:pt x="94284" y="434213"/>
                </a:lnTo>
                <a:lnTo>
                  <a:pt x="39382" y="434213"/>
                </a:lnTo>
                <a:lnTo>
                  <a:pt x="4838" y="454964"/>
                </a:lnTo>
                <a:lnTo>
                  <a:pt x="0" y="470687"/>
                </a:lnTo>
                <a:lnTo>
                  <a:pt x="76" y="474992"/>
                </a:lnTo>
                <a:lnTo>
                  <a:pt x="190" y="479158"/>
                </a:lnTo>
                <a:lnTo>
                  <a:pt x="21043" y="631355"/>
                </a:lnTo>
                <a:lnTo>
                  <a:pt x="26771" y="636358"/>
                </a:lnTo>
                <a:lnTo>
                  <a:pt x="34074" y="636358"/>
                </a:lnTo>
                <a:lnTo>
                  <a:pt x="34671" y="636308"/>
                </a:lnTo>
                <a:lnTo>
                  <a:pt x="42646" y="635228"/>
                </a:lnTo>
                <a:lnTo>
                  <a:pt x="47802" y="628421"/>
                </a:lnTo>
                <a:lnTo>
                  <a:pt x="26758" y="474992"/>
                </a:lnTo>
                <a:lnTo>
                  <a:pt x="26619" y="467347"/>
                </a:lnTo>
                <a:lnTo>
                  <a:pt x="31280" y="462000"/>
                </a:lnTo>
                <a:lnTo>
                  <a:pt x="38874" y="461111"/>
                </a:lnTo>
                <a:lnTo>
                  <a:pt x="531469" y="461111"/>
                </a:lnTo>
                <a:lnTo>
                  <a:pt x="539064" y="462000"/>
                </a:lnTo>
                <a:lnTo>
                  <a:pt x="543725" y="467347"/>
                </a:lnTo>
                <a:lnTo>
                  <a:pt x="543572" y="474992"/>
                </a:lnTo>
                <a:lnTo>
                  <a:pt x="523049" y="624636"/>
                </a:lnTo>
                <a:lnTo>
                  <a:pt x="523976" y="628180"/>
                </a:lnTo>
                <a:lnTo>
                  <a:pt x="528332" y="633907"/>
                </a:lnTo>
                <a:lnTo>
                  <a:pt x="531469" y="635749"/>
                </a:lnTo>
                <a:lnTo>
                  <a:pt x="535673" y="636320"/>
                </a:lnTo>
                <a:lnTo>
                  <a:pt x="536282" y="636358"/>
                </a:lnTo>
                <a:lnTo>
                  <a:pt x="543572" y="636358"/>
                </a:lnTo>
                <a:lnTo>
                  <a:pt x="549287" y="631355"/>
                </a:lnTo>
                <a:lnTo>
                  <a:pt x="570153" y="479158"/>
                </a:lnTo>
                <a:lnTo>
                  <a:pt x="570395" y="4706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5" name="object 35"/>
          <p:cNvGrpSpPr/>
          <p:nvPr/>
        </p:nvGrpSpPr>
        <p:grpSpPr>
          <a:xfrm>
            <a:off x="13840914" y="6926779"/>
            <a:ext cx="829944" cy="794385"/>
            <a:chOff x="13840914" y="7419545"/>
            <a:chExt cx="829944" cy="794385"/>
          </a:xfrm>
        </p:grpSpPr>
        <p:sp>
          <p:nvSpPr>
            <p:cNvPr id="36" name="object 36"/>
            <p:cNvSpPr/>
            <p:nvPr/>
          </p:nvSpPr>
          <p:spPr>
            <a:xfrm>
              <a:off x="14261870" y="7735250"/>
              <a:ext cx="408940" cy="478790"/>
            </a:xfrm>
            <a:custGeom>
              <a:avLst/>
              <a:gdLst/>
              <a:ahLst/>
              <a:cxnLst/>
              <a:rect l="l" t="t" r="r" b="b"/>
              <a:pathLst>
                <a:path w="408940" h="478790">
                  <a:moveTo>
                    <a:pt x="205470" y="0"/>
                  </a:moveTo>
                  <a:lnTo>
                    <a:pt x="202999" y="0"/>
                  </a:lnTo>
                  <a:lnTo>
                    <a:pt x="201784" y="198"/>
                  </a:lnTo>
                  <a:lnTo>
                    <a:pt x="3088" y="67306"/>
                  </a:lnTo>
                  <a:lnTo>
                    <a:pt x="15" y="71578"/>
                  </a:lnTo>
                  <a:lnTo>
                    <a:pt x="0" y="223040"/>
                  </a:lnTo>
                  <a:lnTo>
                    <a:pt x="8253" y="282075"/>
                  </a:lnTo>
                  <a:lnTo>
                    <a:pt x="30080" y="333224"/>
                  </a:lnTo>
                  <a:lnTo>
                    <a:pt x="61084" y="376545"/>
                  </a:lnTo>
                  <a:lnTo>
                    <a:pt x="96869" y="412096"/>
                  </a:lnTo>
                  <a:lnTo>
                    <a:pt x="133035" y="439934"/>
                  </a:lnTo>
                  <a:lnTo>
                    <a:pt x="188929" y="472705"/>
                  </a:lnTo>
                  <a:lnTo>
                    <a:pt x="202705" y="478624"/>
                  </a:lnTo>
                  <a:lnTo>
                    <a:pt x="205731" y="478624"/>
                  </a:lnTo>
                  <a:lnTo>
                    <a:pt x="243266" y="460113"/>
                  </a:lnTo>
                  <a:lnTo>
                    <a:pt x="251475" y="454959"/>
                  </a:lnTo>
                  <a:lnTo>
                    <a:pt x="204234" y="454959"/>
                  </a:lnTo>
                  <a:lnTo>
                    <a:pt x="201492" y="453640"/>
                  </a:lnTo>
                  <a:lnTo>
                    <a:pt x="152866" y="425615"/>
                  </a:lnTo>
                  <a:lnTo>
                    <a:pt x="118534" y="400134"/>
                  </a:lnTo>
                  <a:lnTo>
                    <a:pt x="83586" y="366994"/>
                  </a:lnTo>
                  <a:lnTo>
                    <a:pt x="52813" y="326366"/>
                  </a:lnTo>
                  <a:lnTo>
                    <a:pt x="30909" y="278348"/>
                  </a:lnTo>
                  <a:lnTo>
                    <a:pt x="22564" y="223040"/>
                  </a:lnTo>
                  <a:lnTo>
                    <a:pt x="22564" y="84583"/>
                  </a:lnTo>
                  <a:lnTo>
                    <a:pt x="204224" y="23224"/>
                  </a:lnTo>
                  <a:lnTo>
                    <a:pt x="274867" y="23224"/>
                  </a:lnTo>
                  <a:lnTo>
                    <a:pt x="206674" y="198"/>
                  </a:lnTo>
                  <a:lnTo>
                    <a:pt x="205470" y="0"/>
                  </a:lnTo>
                  <a:close/>
                </a:path>
                <a:path w="408940" h="478790">
                  <a:moveTo>
                    <a:pt x="274867" y="23224"/>
                  </a:moveTo>
                  <a:lnTo>
                    <a:pt x="204224" y="23224"/>
                  </a:lnTo>
                  <a:lnTo>
                    <a:pt x="385873" y="84583"/>
                  </a:lnTo>
                  <a:lnTo>
                    <a:pt x="385873" y="223040"/>
                  </a:lnTo>
                  <a:lnTo>
                    <a:pt x="377529" y="278260"/>
                  </a:lnTo>
                  <a:lnTo>
                    <a:pt x="355628" y="326237"/>
                  </a:lnTo>
                  <a:lnTo>
                    <a:pt x="324859" y="366862"/>
                  </a:lnTo>
                  <a:lnTo>
                    <a:pt x="289915" y="400025"/>
                  </a:lnTo>
                  <a:lnTo>
                    <a:pt x="255366" y="425690"/>
                  </a:lnTo>
                  <a:lnTo>
                    <a:pt x="206925" y="453651"/>
                  </a:lnTo>
                  <a:lnTo>
                    <a:pt x="204234" y="454959"/>
                  </a:lnTo>
                  <a:lnTo>
                    <a:pt x="251475" y="454959"/>
                  </a:lnTo>
                  <a:lnTo>
                    <a:pt x="311579" y="412094"/>
                  </a:lnTo>
                  <a:lnTo>
                    <a:pt x="347363" y="376545"/>
                  </a:lnTo>
                  <a:lnTo>
                    <a:pt x="378367" y="333224"/>
                  </a:lnTo>
                  <a:lnTo>
                    <a:pt x="400195" y="282075"/>
                  </a:lnTo>
                  <a:lnTo>
                    <a:pt x="408448" y="223040"/>
                  </a:lnTo>
                  <a:lnTo>
                    <a:pt x="408448" y="71578"/>
                  </a:lnTo>
                  <a:lnTo>
                    <a:pt x="405380" y="67275"/>
                  </a:lnTo>
                  <a:lnTo>
                    <a:pt x="274867" y="232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7" name="object 3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365727" y="7893118"/>
              <a:ext cx="217961" cy="145356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3840914" y="7419545"/>
              <a:ext cx="759460" cy="233045"/>
            </a:xfrm>
            <a:custGeom>
              <a:avLst/>
              <a:gdLst/>
              <a:ahLst/>
              <a:cxnLst/>
              <a:rect l="l" t="t" r="r" b="b"/>
              <a:pathLst>
                <a:path w="759459" h="233045">
                  <a:moveTo>
                    <a:pt x="642723" y="0"/>
                  </a:moveTo>
                  <a:lnTo>
                    <a:pt x="116520" y="0"/>
                  </a:lnTo>
                  <a:lnTo>
                    <a:pt x="71204" y="9171"/>
                  </a:lnTo>
                  <a:lnTo>
                    <a:pt x="34162" y="34166"/>
                  </a:lnTo>
                  <a:lnTo>
                    <a:pt x="9169" y="71208"/>
                  </a:lnTo>
                  <a:lnTo>
                    <a:pt x="0" y="116520"/>
                  </a:lnTo>
                  <a:lnTo>
                    <a:pt x="9169" y="161837"/>
                  </a:lnTo>
                  <a:lnTo>
                    <a:pt x="34162" y="198882"/>
                  </a:lnTo>
                  <a:lnTo>
                    <a:pt x="71204" y="223879"/>
                  </a:lnTo>
                  <a:lnTo>
                    <a:pt x="116520" y="233050"/>
                  </a:lnTo>
                  <a:lnTo>
                    <a:pt x="642723" y="233050"/>
                  </a:lnTo>
                  <a:lnTo>
                    <a:pt x="688039" y="223879"/>
                  </a:lnTo>
                  <a:lnTo>
                    <a:pt x="707902" y="210475"/>
                  </a:lnTo>
                  <a:lnTo>
                    <a:pt x="116520" y="210475"/>
                  </a:lnTo>
                  <a:lnTo>
                    <a:pt x="79986" y="203080"/>
                  </a:lnTo>
                  <a:lnTo>
                    <a:pt x="50117" y="182926"/>
                  </a:lnTo>
                  <a:lnTo>
                    <a:pt x="29960" y="153057"/>
                  </a:lnTo>
                  <a:lnTo>
                    <a:pt x="22564" y="116520"/>
                  </a:lnTo>
                  <a:lnTo>
                    <a:pt x="29960" y="79986"/>
                  </a:lnTo>
                  <a:lnTo>
                    <a:pt x="50117" y="50117"/>
                  </a:lnTo>
                  <a:lnTo>
                    <a:pt x="79986" y="29960"/>
                  </a:lnTo>
                  <a:lnTo>
                    <a:pt x="116520" y="22564"/>
                  </a:lnTo>
                  <a:lnTo>
                    <a:pt x="707888" y="22564"/>
                  </a:lnTo>
                  <a:lnTo>
                    <a:pt x="688039" y="9171"/>
                  </a:lnTo>
                  <a:lnTo>
                    <a:pt x="642723" y="0"/>
                  </a:lnTo>
                  <a:close/>
                </a:path>
                <a:path w="759459" h="233045">
                  <a:moveTo>
                    <a:pt x="707888" y="22564"/>
                  </a:moveTo>
                  <a:lnTo>
                    <a:pt x="642723" y="22564"/>
                  </a:lnTo>
                  <a:lnTo>
                    <a:pt x="679257" y="29960"/>
                  </a:lnTo>
                  <a:lnTo>
                    <a:pt x="709126" y="50117"/>
                  </a:lnTo>
                  <a:lnTo>
                    <a:pt x="729282" y="79986"/>
                  </a:lnTo>
                  <a:lnTo>
                    <a:pt x="736679" y="116520"/>
                  </a:lnTo>
                  <a:lnTo>
                    <a:pt x="729282" y="153057"/>
                  </a:lnTo>
                  <a:lnTo>
                    <a:pt x="709126" y="182926"/>
                  </a:lnTo>
                  <a:lnTo>
                    <a:pt x="679257" y="203080"/>
                  </a:lnTo>
                  <a:lnTo>
                    <a:pt x="642723" y="210475"/>
                  </a:lnTo>
                  <a:lnTo>
                    <a:pt x="707902" y="210475"/>
                  </a:lnTo>
                  <a:lnTo>
                    <a:pt x="725081" y="198882"/>
                  </a:lnTo>
                  <a:lnTo>
                    <a:pt x="750074" y="161837"/>
                  </a:lnTo>
                  <a:lnTo>
                    <a:pt x="759243" y="116520"/>
                  </a:lnTo>
                  <a:lnTo>
                    <a:pt x="750074" y="71208"/>
                  </a:lnTo>
                  <a:lnTo>
                    <a:pt x="725081" y="34166"/>
                  </a:lnTo>
                  <a:lnTo>
                    <a:pt x="707888" y="225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46153" y="7489706"/>
              <a:ext cx="92730" cy="9271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121550" y="7489706"/>
              <a:ext cx="92730" cy="92719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3840914" y="7630021"/>
              <a:ext cx="719455" cy="233045"/>
            </a:xfrm>
            <a:custGeom>
              <a:avLst/>
              <a:gdLst/>
              <a:ahLst/>
              <a:cxnLst/>
              <a:rect l="l" t="t" r="r" b="b"/>
              <a:pathLst>
                <a:path w="719455" h="233045">
                  <a:moveTo>
                    <a:pt x="642723" y="0"/>
                  </a:moveTo>
                  <a:lnTo>
                    <a:pt x="116520" y="0"/>
                  </a:lnTo>
                  <a:lnTo>
                    <a:pt x="93631" y="2238"/>
                  </a:lnTo>
                  <a:lnTo>
                    <a:pt x="51943" y="19524"/>
                  </a:lnTo>
                  <a:lnTo>
                    <a:pt x="19524" y="51949"/>
                  </a:lnTo>
                  <a:lnTo>
                    <a:pt x="2238" y="93642"/>
                  </a:lnTo>
                  <a:lnTo>
                    <a:pt x="0" y="116530"/>
                  </a:lnTo>
                  <a:lnTo>
                    <a:pt x="9169" y="161841"/>
                  </a:lnTo>
                  <a:lnTo>
                    <a:pt x="34162" y="198883"/>
                  </a:lnTo>
                  <a:lnTo>
                    <a:pt x="71204" y="223879"/>
                  </a:lnTo>
                  <a:lnTo>
                    <a:pt x="116520" y="233050"/>
                  </a:lnTo>
                  <a:lnTo>
                    <a:pt x="333225" y="233050"/>
                  </a:lnTo>
                  <a:lnTo>
                    <a:pt x="338282" y="227993"/>
                  </a:lnTo>
                  <a:lnTo>
                    <a:pt x="338282" y="215543"/>
                  </a:lnTo>
                  <a:lnTo>
                    <a:pt x="333225" y="210485"/>
                  </a:lnTo>
                  <a:lnTo>
                    <a:pt x="116520" y="210485"/>
                  </a:lnTo>
                  <a:lnTo>
                    <a:pt x="79986" y="203089"/>
                  </a:lnTo>
                  <a:lnTo>
                    <a:pt x="50117" y="182932"/>
                  </a:lnTo>
                  <a:lnTo>
                    <a:pt x="29960" y="153063"/>
                  </a:lnTo>
                  <a:lnTo>
                    <a:pt x="22564" y="116530"/>
                  </a:lnTo>
                  <a:lnTo>
                    <a:pt x="24371" y="98052"/>
                  </a:lnTo>
                  <a:lnTo>
                    <a:pt x="50113" y="50113"/>
                  </a:lnTo>
                  <a:lnTo>
                    <a:pt x="98089" y="24371"/>
                  </a:lnTo>
                  <a:lnTo>
                    <a:pt x="116520" y="22564"/>
                  </a:lnTo>
                  <a:lnTo>
                    <a:pt x="642723" y="22564"/>
                  </a:lnTo>
                  <a:lnTo>
                    <a:pt x="686830" y="33577"/>
                  </a:lnTo>
                  <a:lnTo>
                    <a:pt x="701633" y="43506"/>
                  </a:lnTo>
                  <a:lnTo>
                    <a:pt x="704030" y="44323"/>
                  </a:lnTo>
                  <a:lnTo>
                    <a:pt x="710083" y="44323"/>
                  </a:lnTo>
                  <a:lnTo>
                    <a:pt x="713339" y="42742"/>
                  </a:lnTo>
                  <a:lnTo>
                    <a:pt x="719318" y="35087"/>
                  </a:lnTo>
                  <a:lnTo>
                    <a:pt x="718428" y="27978"/>
                  </a:lnTo>
                  <a:lnTo>
                    <a:pt x="713528" y="24145"/>
                  </a:lnTo>
                  <a:lnTo>
                    <a:pt x="697582" y="13711"/>
                  </a:lnTo>
                  <a:lnTo>
                    <a:pt x="680301" y="6151"/>
                  </a:lnTo>
                  <a:lnTo>
                    <a:pt x="661932" y="1552"/>
                  </a:lnTo>
                  <a:lnTo>
                    <a:pt x="6427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2" name="object 4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46153" y="7700183"/>
              <a:ext cx="92730" cy="9273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121550" y="7700183"/>
              <a:ext cx="92730" cy="92730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13840914" y="7840503"/>
              <a:ext cx="338455" cy="233045"/>
            </a:xfrm>
            <a:custGeom>
              <a:avLst/>
              <a:gdLst/>
              <a:ahLst/>
              <a:cxnLst/>
              <a:rect l="l" t="t" r="r" b="b"/>
              <a:pathLst>
                <a:path w="338455" h="233045">
                  <a:moveTo>
                    <a:pt x="333225" y="0"/>
                  </a:moveTo>
                  <a:lnTo>
                    <a:pt x="116520" y="0"/>
                  </a:lnTo>
                  <a:lnTo>
                    <a:pt x="93631" y="2238"/>
                  </a:lnTo>
                  <a:lnTo>
                    <a:pt x="51943" y="19529"/>
                  </a:lnTo>
                  <a:lnTo>
                    <a:pt x="19524" y="51953"/>
                  </a:lnTo>
                  <a:lnTo>
                    <a:pt x="2238" y="93642"/>
                  </a:lnTo>
                  <a:lnTo>
                    <a:pt x="0" y="116530"/>
                  </a:lnTo>
                  <a:lnTo>
                    <a:pt x="9169" y="161841"/>
                  </a:lnTo>
                  <a:lnTo>
                    <a:pt x="34162" y="198883"/>
                  </a:lnTo>
                  <a:lnTo>
                    <a:pt x="71204" y="223879"/>
                  </a:lnTo>
                  <a:lnTo>
                    <a:pt x="116520" y="233050"/>
                  </a:lnTo>
                  <a:lnTo>
                    <a:pt x="333225" y="233050"/>
                  </a:lnTo>
                  <a:lnTo>
                    <a:pt x="338282" y="227993"/>
                  </a:lnTo>
                  <a:lnTo>
                    <a:pt x="338282" y="215543"/>
                  </a:lnTo>
                  <a:lnTo>
                    <a:pt x="333225" y="210485"/>
                  </a:lnTo>
                  <a:lnTo>
                    <a:pt x="116520" y="210485"/>
                  </a:lnTo>
                  <a:lnTo>
                    <a:pt x="79986" y="203089"/>
                  </a:lnTo>
                  <a:lnTo>
                    <a:pt x="50117" y="182932"/>
                  </a:lnTo>
                  <a:lnTo>
                    <a:pt x="29960" y="153063"/>
                  </a:lnTo>
                  <a:lnTo>
                    <a:pt x="22564" y="116530"/>
                  </a:lnTo>
                  <a:lnTo>
                    <a:pt x="24371" y="98052"/>
                  </a:lnTo>
                  <a:lnTo>
                    <a:pt x="50113" y="50113"/>
                  </a:lnTo>
                  <a:lnTo>
                    <a:pt x="98083" y="24371"/>
                  </a:lnTo>
                  <a:lnTo>
                    <a:pt x="116520" y="22564"/>
                  </a:lnTo>
                  <a:lnTo>
                    <a:pt x="333225" y="22564"/>
                  </a:lnTo>
                  <a:lnTo>
                    <a:pt x="338282" y="17517"/>
                  </a:lnTo>
                  <a:lnTo>
                    <a:pt x="338282" y="5067"/>
                  </a:lnTo>
                  <a:lnTo>
                    <a:pt x="3332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5" name="object 4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946153" y="7910669"/>
              <a:ext cx="92730" cy="9273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121550" y="7910669"/>
              <a:ext cx="92730" cy="92730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3051733" y="8888404"/>
            <a:ext cx="2919488" cy="518091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lang="en-US" sz="3250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Data Sharing</a:t>
            </a:r>
            <a:endParaRPr sz="3250" dirty="0">
              <a:latin typeface="Century Gothic" panose="020B0502020202020204" pitchFamily="34" charset="0"/>
              <a:cs typeface="Tahoma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1746250" y="8794137"/>
            <a:ext cx="748030" cy="748030"/>
            <a:chOff x="7645028" y="9286903"/>
            <a:chExt cx="748030" cy="748030"/>
          </a:xfrm>
        </p:grpSpPr>
        <p:sp>
          <p:nvSpPr>
            <p:cNvPr id="49" name="object 49"/>
            <p:cNvSpPr/>
            <p:nvPr/>
          </p:nvSpPr>
          <p:spPr>
            <a:xfrm>
              <a:off x="7645019" y="9708940"/>
              <a:ext cx="482600" cy="325755"/>
            </a:xfrm>
            <a:custGeom>
              <a:avLst/>
              <a:gdLst/>
              <a:ahLst/>
              <a:cxnLst/>
              <a:rect l="l" t="t" r="r" b="b"/>
              <a:pathLst>
                <a:path w="482600" h="325754">
                  <a:moveTo>
                    <a:pt x="120586" y="12077"/>
                  </a:moveTo>
                  <a:lnTo>
                    <a:pt x="96469" y="12077"/>
                  </a:lnTo>
                  <a:lnTo>
                    <a:pt x="96469" y="36207"/>
                  </a:lnTo>
                  <a:lnTo>
                    <a:pt x="120586" y="36207"/>
                  </a:lnTo>
                  <a:lnTo>
                    <a:pt x="120586" y="12077"/>
                  </a:lnTo>
                  <a:close/>
                </a:path>
                <a:path w="482600" h="325754">
                  <a:moveTo>
                    <a:pt x="217055" y="144703"/>
                  </a:moveTo>
                  <a:lnTo>
                    <a:pt x="194945" y="111379"/>
                  </a:lnTo>
                  <a:lnTo>
                    <a:pt x="192925" y="110972"/>
                  </a:lnTo>
                  <a:lnTo>
                    <a:pt x="192925" y="138061"/>
                  </a:lnTo>
                  <a:lnTo>
                    <a:pt x="192925" y="205003"/>
                  </a:lnTo>
                  <a:lnTo>
                    <a:pt x="192925" y="229108"/>
                  </a:lnTo>
                  <a:lnTo>
                    <a:pt x="192925" y="247815"/>
                  </a:lnTo>
                  <a:lnTo>
                    <a:pt x="187515" y="253225"/>
                  </a:lnTo>
                  <a:lnTo>
                    <a:pt x="132651" y="253225"/>
                  </a:lnTo>
                  <a:lnTo>
                    <a:pt x="132651" y="277342"/>
                  </a:lnTo>
                  <a:lnTo>
                    <a:pt x="132651" y="301459"/>
                  </a:lnTo>
                  <a:lnTo>
                    <a:pt x="84416" y="301459"/>
                  </a:lnTo>
                  <a:lnTo>
                    <a:pt x="84416" y="277342"/>
                  </a:lnTo>
                  <a:lnTo>
                    <a:pt x="132651" y="277342"/>
                  </a:lnTo>
                  <a:lnTo>
                    <a:pt x="132651" y="253225"/>
                  </a:lnTo>
                  <a:lnTo>
                    <a:pt x="29527" y="253225"/>
                  </a:lnTo>
                  <a:lnTo>
                    <a:pt x="24117" y="247815"/>
                  </a:lnTo>
                  <a:lnTo>
                    <a:pt x="24117" y="229108"/>
                  </a:lnTo>
                  <a:lnTo>
                    <a:pt x="192925" y="229108"/>
                  </a:lnTo>
                  <a:lnTo>
                    <a:pt x="192925" y="205003"/>
                  </a:lnTo>
                  <a:lnTo>
                    <a:pt x="24117" y="205003"/>
                  </a:lnTo>
                  <a:lnTo>
                    <a:pt x="24117" y="138061"/>
                  </a:lnTo>
                  <a:lnTo>
                    <a:pt x="29527" y="132651"/>
                  </a:lnTo>
                  <a:lnTo>
                    <a:pt x="187515" y="132651"/>
                  </a:lnTo>
                  <a:lnTo>
                    <a:pt x="192925" y="138061"/>
                  </a:lnTo>
                  <a:lnTo>
                    <a:pt x="192925" y="110972"/>
                  </a:lnTo>
                  <a:lnTo>
                    <a:pt x="180873" y="108534"/>
                  </a:lnTo>
                  <a:lnTo>
                    <a:pt x="120586" y="108534"/>
                  </a:lnTo>
                  <a:lnTo>
                    <a:pt x="120586" y="60299"/>
                  </a:lnTo>
                  <a:lnTo>
                    <a:pt x="96456" y="60299"/>
                  </a:lnTo>
                  <a:lnTo>
                    <a:pt x="96456" y="108534"/>
                  </a:lnTo>
                  <a:lnTo>
                    <a:pt x="36182" y="108534"/>
                  </a:lnTo>
                  <a:lnTo>
                    <a:pt x="22110" y="111379"/>
                  </a:lnTo>
                  <a:lnTo>
                    <a:pt x="10617" y="119138"/>
                  </a:lnTo>
                  <a:lnTo>
                    <a:pt x="2857" y="130644"/>
                  </a:lnTo>
                  <a:lnTo>
                    <a:pt x="0" y="144703"/>
                  </a:lnTo>
                  <a:lnTo>
                    <a:pt x="0" y="241173"/>
                  </a:lnTo>
                  <a:lnTo>
                    <a:pt x="2857" y="255244"/>
                  </a:lnTo>
                  <a:lnTo>
                    <a:pt x="10617" y="266738"/>
                  </a:lnTo>
                  <a:lnTo>
                    <a:pt x="22110" y="274497"/>
                  </a:lnTo>
                  <a:lnTo>
                    <a:pt x="36182" y="277342"/>
                  </a:lnTo>
                  <a:lnTo>
                    <a:pt x="60299" y="277342"/>
                  </a:lnTo>
                  <a:lnTo>
                    <a:pt x="60299" y="301459"/>
                  </a:lnTo>
                  <a:lnTo>
                    <a:pt x="36182" y="301459"/>
                  </a:lnTo>
                  <a:lnTo>
                    <a:pt x="36182" y="325577"/>
                  </a:lnTo>
                  <a:lnTo>
                    <a:pt x="180873" y="325577"/>
                  </a:lnTo>
                  <a:lnTo>
                    <a:pt x="180873" y="301459"/>
                  </a:lnTo>
                  <a:lnTo>
                    <a:pt x="156768" y="301459"/>
                  </a:lnTo>
                  <a:lnTo>
                    <a:pt x="156768" y="277342"/>
                  </a:lnTo>
                  <a:lnTo>
                    <a:pt x="180873" y="277342"/>
                  </a:lnTo>
                  <a:lnTo>
                    <a:pt x="194945" y="274497"/>
                  </a:lnTo>
                  <a:lnTo>
                    <a:pt x="206438" y="266738"/>
                  </a:lnTo>
                  <a:lnTo>
                    <a:pt x="214210" y="255244"/>
                  </a:lnTo>
                  <a:lnTo>
                    <a:pt x="214617" y="253225"/>
                  </a:lnTo>
                  <a:lnTo>
                    <a:pt x="217055" y="241173"/>
                  </a:lnTo>
                  <a:lnTo>
                    <a:pt x="217055" y="229108"/>
                  </a:lnTo>
                  <a:lnTo>
                    <a:pt x="217055" y="205003"/>
                  </a:lnTo>
                  <a:lnTo>
                    <a:pt x="217055" y="144703"/>
                  </a:lnTo>
                  <a:close/>
                </a:path>
                <a:path w="482600" h="325754">
                  <a:moveTo>
                    <a:pt x="482333" y="144703"/>
                  </a:moveTo>
                  <a:lnTo>
                    <a:pt x="460222" y="111379"/>
                  </a:lnTo>
                  <a:lnTo>
                    <a:pt x="458203" y="110972"/>
                  </a:lnTo>
                  <a:lnTo>
                    <a:pt x="458203" y="138061"/>
                  </a:lnTo>
                  <a:lnTo>
                    <a:pt x="458203" y="205003"/>
                  </a:lnTo>
                  <a:lnTo>
                    <a:pt x="458203" y="229108"/>
                  </a:lnTo>
                  <a:lnTo>
                    <a:pt x="458203" y="247815"/>
                  </a:lnTo>
                  <a:lnTo>
                    <a:pt x="452793" y="253225"/>
                  </a:lnTo>
                  <a:lnTo>
                    <a:pt x="397929" y="253225"/>
                  </a:lnTo>
                  <a:lnTo>
                    <a:pt x="397929" y="277342"/>
                  </a:lnTo>
                  <a:lnTo>
                    <a:pt x="397929" y="301459"/>
                  </a:lnTo>
                  <a:lnTo>
                    <a:pt x="349694" y="301459"/>
                  </a:lnTo>
                  <a:lnTo>
                    <a:pt x="349694" y="277342"/>
                  </a:lnTo>
                  <a:lnTo>
                    <a:pt x="397929" y="277342"/>
                  </a:lnTo>
                  <a:lnTo>
                    <a:pt x="397929" y="253225"/>
                  </a:lnTo>
                  <a:lnTo>
                    <a:pt x="294805" y="253225"/>
                  </a:lnTo>
                  <a:lnTo>
                    <a:pt x="289394" y="247815"/>
                  </a:lnTo>
                  <a:lnTo>
                    <a:pt x="289394" y="229108"/>
                  </a:lnTo>
                  <a:lnTo>
                    <a:pt x="458203" y="229108"/>
                  </a:lnTo>
                  <a:lnTo>
                    <a:pt x="458203" y="205003"/>
                  </a:lnTo>
                  <a:lnTo>
                    <a:pt x="289394" y="205003"/>
                  </a:lnTo>
                  <a:lnTo>
                    <a:pt x="289394" y="138061"/>
                  </a:lnTo>
                  <a:lnTo>
                    <a:pt x="294805" y="132651"/>
                  </a:lnTo>
                  <a:lnTo>
                    <a:pt x="452793" y="132651"/>
                  </a:lnTo>
                  <a:lnTo>
                    <a:pt x="458203" y="138061"/>
                  </a:lnTo>
                  <a:lnTo>
                    <a:pt x="458203" y="110972"/>
                  </a:lnTo>
                  <a:lnTo>
                    <a:pt x="446151" y="108534"/>
                  </a:lnTo>
                  <a:lnTo>
                    <a:pt x="385864" y="108534"/>
                  </a:lnTo>
                  <a:lnTo>
                    <a:pt x="385864" y="0"/>
                  </a:lnTo>
                  <a:lnTo>
                    <a:pt x="361734" y="0"/>
                  </a:lnTo>
                  <a:lnTo>
                    <a:pt x="361734" y="108534"/>
                  </a:lnTo>
                  <a:lnTo>
                    <a:pt x="301459" y="108534"/>
                  </a:lnTo>
                  <a:lnTo>
                    <a:pt x="287388" y="111379"/>
                  </a:lnTo>
                  <a:lnTo>
                    <a:pt x="275894" y="119138"/>
                  </a:lnTo>
                  <a:lnTo>
                    <a:pt x="268135" y="130644"/>
                  </a:lnTo>
                  <a:lnTo>
                    <a:pt x="265277" y="144703"/>
                  </a:lnTo>
                  <a:lnTo>
                    <a:pt x="265277" y="241173"/>
                  </a:lnTo>
                  <a:lnTo>
                    <a:pt x="268135" y="255244"/>
                  </a:lnTo>
                  <a:lnTo>
                    <a:pt x="275894" y="266738"/>
                  </a:lnTo>
                  <a:lnTo>
                    <a:pt x="287388" y="274497"/>
                  </a:lnTo>
                  <a:lnTo>
                    <a:pt x="301459" y="277342"/>
                  </a:lnTo>
                  <a:lnTo>
                    <a:pt x="325577" y="277342"/>
                  </a:lnTo>
                  <a:lnTo>
                    <a:pt x="325577" y="301459"/>
                  </a:lnTo>
                  <a:lnTo>
                    <a:pt x="301459" y="301459"/>
                  </a:lnTo>
                  <a:lnTo>
                    <a:pt x="301459" y="325577"/>
                  </a:lnTo>
                  <a:lnTo>
                    <a:pt x="446151" y="325577"/>
                  </a:lnTo>
                  <a:lnTo>
                    <a:pt x="446151" y="301459"/>
                  </a:lnTo>
                  <a:lnTo>
                    <a:pt x="422046" y="301459"/>
                  </a:lnTo>
                  <a:lnTo>
                    <a:pt x="422046" y="277342"/>
                  </a:lnTo>
                  <a:lnTo>
                    <a:pt x="446151" y="277342"/>
                  </a:lnTo>
                  <a:lnTo>
                    <a:pt x="460222" y="274497"/>
                  </a:lnTo>
                  <a:lnTo>
                    <a:pt x="471728" y="266738"/>
                  </a:lnTo>
                  <a:lnTo>
                    <a:pt x="479488" y="255244"/>
                  </a:lnTo>
                  <a:lnTo>
                    <a:pt x="479894" y="253225"/>
                  </a:lnTo>
                  <a:lnTo>
                    <a:pt x="482333" y="241173"/>
                  </a:lnTo>
                  <a:lnTo>
                    <a:pt x="482333" y="229108"/>
                  </a:lnTo>
                  <a:lnTo>
                    <a:pt x="482333" y="205003"/>
                  </a:lnTo>
                  <a:lnTo>
                    <a:pt x="482333" y="1447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50" name="object 5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862071" y="9552185"/>
              <a:ext cx="72353" cy="12058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982655" y="9516012"/>
              <a:ext cx="72353" cy="120582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8006771" y="9660711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29" h="24129">
                  <a:moveTo>
                    <a:pt x="24114" y="0"/>
                  </a:moveTo>
                  <a:lnTo>
                    <a:pt x="0" y="0"/>
                  </a:lnTo>
                  <a:lnTo>
                    <a:pt x="0" y="24114"/>
                  </a:lnTo>
                  <a:lnTo>
                    <a:pt x="24114" y="24114"/>
                  </a:lnTo>
                  <a:lnTo>
                    <a:pt x="241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53" name="object 5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103238" y="9552185"/>
              <a:ext cx="72353" cy="120582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7645031" y="9286906"/>
              <a:ext cx="748030" cy="748030"/>
            </a:xfrm>
            <a:custGeom>
              <a:avLst/>
              <a:gdLst/>
              <a:ahLst/>
              <a:cxnLst/>
              <a:rect l="l" t="t" r="r" b="b"/>
              <a:pathLst>
                <a:path w="748029" h="748029">
                  <a:moveTo>
                    <a:pt x="217043" y="409981"/>
                  </a:moveTo>
                  <a:lnTo>
                    <a:pt x="96456" y="409981"/>
                  </a:lnTo>
                  <a:lnTo>
                    <a:pt x="96456" y="434111"/>
                  </a:lnTo>
                  <a:lnTo>
                    <a:pt x="217043" y="434111"/>
                  </a:lnTo>
                  <a:lnTo>
                    <a:pt x="217043" y="409981"/>
                  </a:lnTo>
                  <a:close/>
                </a:path>
                <a:path w="748029" h="748029">
                  <a:moveTo>
                    <a:pt x="265264" y="409981"/>
                  </a:moveTo>
                  <a:lnTo>
                    <a:pt x="241147" y="409981"/>
                  </a:lnTo>
                  <a:lnTo>
                    <a:pt x="241147" y="434098"/>
                  </a:lnTo>
                  <a:lnTo>
                    <a:pt x="265264" y="434098"/>
                  </a:lnTo>
                  <a:lnTo>
                    <a:pt x="265264" y="409981"/>
                  </a:lnTo>
                  <a:close/>
                </a:path>
                <a:path w="748029" h="748029">
                  <a:moveTo>
                    <a:pt x="337629" y="326123"/>
                  </a:moveTo>
                  <a:lnTo>
                    <a:pt x="313499" y="326123"/>
                  </a:lnTo>
                  <a:lnTo>
                    <a:pt x="313499" y="458203"/>
                  </a:lnTo>
                  <a:lnTo>
                    <a:pt x="144691" y="458203"/>
                  </a:lnTo>
                  <a:lnTo>
                    <a:pt x="144691" y="482333"/>
                  </a:lnTo>
                  <a:lnTo>
                    <a:pt x="144691" y="506463"/>
                  </a:lnTo>
                  <a:lnTo>
                    <a:pt x="168808" y="506463"/>
                  </a:lnTo>
                  <a:lnTo>
                    <a:pt x="168808" y="482333"/>
                  </a:lnTo>
                  <a:lnTo>
                    <a:pt x="337629" y="482333"/>
                  </a:lnTo>
                  <a:lnTo>
                    <a:pt x="337629" y="458203"/>
                  </a:lnTo>
                  <a:lnTo>
                    <a:pt x="337629" y="326123"/>
                  </a:lnTo>
                  <a:close/>
                </a:path>
                <a:path w="748029" h="748029">
                  <a:moveTo>
                    <a:pt x="506425" y="409981"/>
                  </a:moveTo>
                  <a:lnTo>
                    <a:pt x="482320" y="409981"/>
                  </a:lnTo>
                  <a:lnTo>
                    <a:pt x="482320" y="434098"/>
                  </a:lnTo>
                  <a:lnTo>
                    <a:pt x="506425" y="434098"/>
                  </a:lnTo>
                  <a:lnTo>
                    <a:pt x="506425" y="409981"/>
                  </a:lnTo>
                  <a:close/>
                </a:path>
                <a:path w="748029" h="748029">
                  <a:moveTo>
                    <a:pt x="602894" y="458190"/>
                  </a:moveTo>
                  <a:lnTo>
                    <a:pt x="434073" y="458190"/>
                  </a:lnTo>
                  <a:lnTo>
                    <a:pt x="434073" y="326110"/>
                  </a:lnTo>
                  <a:lnTo>
                    <a:pt x="409968" y="326110"/>
                  </a:lnTo>
                  <a:lnTo>
                    <a:pt x="409968" y="458190"/>
                  </a:lnTo>
                  <a:lnTo>
                    <a:pt x="409968" y="482320"/>
                  </a:lnTo>
                  <a:lnTo>
                    <a:pt x="578789" y="482320"/>
                  </a:lnTo>
                  <a:lnTo>
                    <a:pt x="578789" y="506450"/>
                  </a:lnTo>
                  <a:lnTo>
                    <a:pt x="602894" y="506450"/>
                  </a:lnTo>
                  <a:lnTo>
                    <a:pt x="602894" y="482320"/>
                  </a:lnTo>
                  <a:lnTo>
                    <a:pt x="602894" y="458190"/>
                  </a:lnTo>
                  <a:close/>
                </a:path>
                <a:path w="748029" h="748029">
                  <a:moveTo>
                    <a:pt x="651129" y="409956"/>
                  </a:moveTo>
                  <a:lnTo>
                    <a:pt x="530542" y="409956"/>
                  </a:lnTo>
                  <a:lnTo>
                    <a:pt x="530542" y="434086"/>
                  </a:lnTo>
                  <a:lnTo>
                    <a:pt x="627011" y="434086"/>
                  </a:lnTo>
                  <a:lnTo>
                    <a:pt x="627011" y="458216"/>
                  </a:lnTo>
                  <a:lnTo>
                    <a:pt x="651129" y="458216"/>
                  </a:lnTo>
                  <a:lnTo>
                    <a:pt x="651129" y="434086"/>
                  </a:lnTo>
                  <a:lnTo>
                    <a:pt x="651129" y="409956"/>
                  </a:lnTo>
                  <a:close/>
                </a:path>
                <a:path w="748029" h="748029">
                  <a:moveTo>
                    <a:pt x="747598" y="566737"/>
                  </a:moveTo>
                  <a:lnTo>
                    <a:pt x="725487" y="533412"/>
                  </a:lnTo>
                  <a:lnTo>
                    <a:pt x="723480" y="533019"/>
                  </a:lnTo>
                  <a:lnTo>
                    <a:pt x="723480" y="560095"/>
                  </a:lnTo>
                  <a:lnTo>
                    <a:pt x="723480" y="627037"/>
                  </a:lnTo>
                  <a:lnTo>
                    <a:pt x="723480" y="651141"/>
                  </a:lnTo>
                  <a:lnTo>
                    <a:pt x="723480" y="669848"/>
                  </a:lnTo>
                  <a:lnTo>
                    <a:pt x="718058" y="675259"/>
                  </a:lnTo>
                  <a:lnTo>
                    <a:pt x="663194" y="675259"/>
                  </a:lnTo>
                  <a:lnTo>
                    <a:pt x="663194" y="699376"/>
                  </a:lnTo>
                  <a:lnTo>
                    <a:pt x="663194" y="723493"/>
                  </a:lnTo>
                  <a:lnTo>
                    <a:pt x="614972" y="723493"/>
                  </a:lnTo>
                  <a:lnTo>
                    <a:pt x="614972" y="699376"/>
                  </a:lnTo>
                  <a:lnTo>
                    <a:pt x="663194" y="699376"/>
                  </a:lnTo>
                  <a:lnTo>
                    <a:pt x="663194" y="675259"/>
                  </a:lnTo>
                  <a:lnTo>
                    <a:pt x="560082" y="675259"/>
                  </a:lnTo>
                  <a:lnTo>
                    <a:pt x="554659" y="669848"/>
                  </a:lnTo>
                  <a:lnTo>
                    <a:pt x="554659" y="651141"/>
                  </a:lnTo>
                  <a:lnTo>
                    <a:pt x="723480" y="651141"/>
                  </a:lnTo>
                  <a:lnTo>
                    <a:pt x="723480" y="627037"/>
                  </a:lnTo>
                  <a:lnTo>
                    <a:pt x="554659" y="627037"/>
                  </a:lnTo>
                  <a:lnTo>
                    <a:pt x="554659" y="560095"/>
                  </a:lnTo>
                  <a:lnTo>
                    <a:pt x="560082" y="554685"/>
                  </a:lnTo>
                  <a:lnTo>
                    <a:pt x="718058" y="554685"/>
                  </a:lnTo>
                  <a:lnTo>
                    <a:pt x="723480" y="560095"/>
                  </a:lnTo>
                  <a:lnTo>
                    <a:pt x="723480" y="533019"/>
                  </a:lnTo>
                  <a:lnTo>
                    <a:pt x="711428" y="530567"/>
                  </a:lnTo>
                  <a:lnTo>
                    <a:pt x="651129" y="530567"/>
                  </a:lnTo>
                  <a:lnTo>
                    <a:pt x="651129" y="482333"/>
                  </a:lnTo>
                  <a:lnTo>
                    <a:pt x="627011" y="482333"/>
                  </a:lnTo>
                  <a:lnTo>
                    <a:pt x="627011" y="530567"/>
                  </a:lnTo>
                  <a:lnTo>
                    <a:pt x="566724" y="530567"/>
                  </a:lnTo>
                  <a:lnTo>
                    <a:pt x="552653" y="533412"/>
                  </a:lnTo>
                  <a:lnTo>
                    <a:pt x="541159" y="541172"/>
                  </a:lnTo>
                  <a:lnTo>
                    <a:pt x="533400" y="552678"/>
                  </a:lnTo>
                  <a:lnTo>
                    <a:pt x="530555" y="566737"/>
                  </a:lnTo>
                  <a:lnTo>
                    <a:pt x="530555" y="663206"/>
                  </a:lnTo>
                  <a:lnTo>
                    <a:pt x="533400" y="677278"/>
                  </a:lnTo>
                  <a:lnTo>
                    <a:pt x="541159" y="688771"/>
                  </a:lnTo>
                  <a:lnTo>
                    <a:pt x="552653" y="696531"/>
                  </a:lnTo>
                  <a:lnTo>
                    <a:pt x="566724" y="699376"/>
                  </a:lnTo>
                  <a:lnTo>
                    <a:pt x="590842" y="699376"/>
                  </a:lnTo>
                  <a:lnTo>
                    <a:pt x="590842" y="723493"/>
                  </a:lnTo>
                  <a:lnTo>
                    <a:pt x="566724" y="723493"/>
                  </a:lnTo>
                  <a:lnTo>
                    <a:pt x="566724" y="747610"/>
                  </a:lnTo>
                  <a:lnTo>
                    <a:pt x="711428" y="747610"/>
                  </a:lnTo>
                  <a:lnTo>
                    <a:pt x="711428" y="723493"/>
                  </a:lnTo>
                  <a:lnTo>
                    <a:pt x="687311" y="723493"/>
                  </a:lnTo>
                  <a:lnTo>
                    <a:pt x="687311" y="699376"/>
                  </a:lnTo>
                  <a:lnTo>
                    <a:pt x="711428" y="699376"/>
                  </a:lnTo>
                  <a:lnTo>
                    <a:pt x="725487" y="696531"/>
                  </a:lnTo>
                  <a:lnTo>
                    <a:pt x="736993" y="688771"/>
                  </a:lnTo>
                  <a:lnTo>
                    <a:pt x="744753" y="677278"/>
                  </a:lnTo>
                  <a:lnTo>
                    <a:pt x="745159" y="675259"/>
                  </a:lnTo>
                  <a:lnTo>
                    <a:pt x="747598" y="663206"/>
                  </a:lnTo>
                  <a:lnTo>
                    <a:pt x="747598" y="651141"/>
                  </a:lnTo>
                  <a:lnTo>
                    <a:pt x="747598" y="627037"/>
                  </a:lnTo>
                  <a:lnTo>
                    <a:pt x="747598" y="566737"/>
                  </a:lnTo>
                  <a:close/>
                </a:path>
                <a:path w="748029" h="748029">
                  <a:moveTo>
                    <a:pt x="747598" y="289394"/>
                  </a:moveTo>
                  <a:lnTo>
                    <a:pt x="741083" y="254584"/>
                  </a:lnTo>
                  <a:lnTo>
                    <a:pt x="723214" y="225412"/>
                  </a:lnTo>
                  <a:lnTo>
                    <a:pt x="696417" y="204317"/>
                  </a:lnTo>
                  <a:lnTo>
                    <a:pt x="663194" y="193763"/>
                  </a:lnTo>
                  <a:lnTo>
                    <a:pt x="658088" y="148755"/>
                  </a:lnTo>
                  <a:lnTo>
                    <a:pt x="643547" y="108165"/>
                  </a:lnTo>
                  <a:lnTo>
                    <a:pt x="620750" y="72339"/>
                  </a:lnTo>
                  <a:lnTo>
                    <a:pt x="590854" y="42443"/>
                  </a:lnTo>
                  <a:lnTo>
                    <a:pt x="555028" y="19646"/>
                  </a:lnTo>
                  <a:lnTo>
                    <a:pt x="514451" y="5105"/>
                  </a:lnTo>
                  <a:lnTo>
                    <a:pt x="470268" y="0"/>
                  </a:lnTo>
                  <a:lnTo>
                    <a:pt x="422490" y="6057"/>
                  </a:lnTo>
                  <a:lnTo>
                    <a:pt x="378320" y="23469"/>
                  </a:lnTo>
                  <a:lnTo>
                    <a:pt x="339712" y="51079"/>
                  </a:lnTo>
                  <a:lnTo>
                    <a:pt x="308673" y="87744"/>
                  </a:lnTo>
                  <a:lnTo>
                    <a:pt x="292506" y="81076"/>
                  </a:lnTo>
                  <a:lnTo>
                    <a:pt x="275755" y="76263"/>
                  </a:lnTo>
                  <a:lnTo>
                    <a:pt x="258584" y="73342"/>
                  </a:lnTo>
                  <a:lnTo>
                    <a:pt x="241147" y="72351"/>
                  </a:lnTo>
                  <a:lnTo>
                    <a:pt x="188658" y="81318"/>
                  </a:lnTo>
                  <a:lnTo>
                    <a:pt x="143548" y="106311"/>
                  </a:lnTo>
                  <a:lnTo>
                    <a:pt x="109118" y="144551"/>
                  </a:lnTo>
                  <a:lnTo>
                    <a:pt x="88684" y="193243"/>
                  </a:lnTo>
                  <a:lnTo>
                    <a:pt x="53911" y="202831"/>
                  </a:lnTo>
                  <a:lnTo>
                    <a:pt x="25755" y="223837"/>
                  </a:lnTo>
                  <a:lnTo>
                    <a:pt x="6883" y="253593"/>
                  </a:lnTo>
                  <a:lnTo>
                    <a:pt x="0" y="289394"/>
                  </a:lnTo>
                  <a:lnTo>
                    <a:pt x="7581" y="326910"/>
                  </a:lnTo>
                  <a:lnTo>
                    <a:pt x="28282" y="357581"/>
                  </a:lnTo>
                  <a:lnTo>
                    <a:pt x="58940" y="378269"/>
                  </a:lnTo>
                  <a:lnTo>
                    <a:pt x="96456" y="385864"/>
                  </a:lnTo>
                  <a:lnTo>
                    <a:pt x="217043" y="385864"/>
                  </a:lnTo>
                  <a:lnTo>
                    <a:pt x="217043" y="361746"/>
                  </a:lnTo>
                  <a:lnTo>
                    <a:pt x="96456" y="361746"/>
                  </a:lnTo>
                  <a:lnTo>
                    <a:pt x="68313" y="356057"/>
                  </a:lnTo>
                  <a:lnTo>
                    <a:pt x="45313" y="340537"/>
                  </a:lnTo>
                  <a:lnTo>
                    <a:pt x="29806" y="317538"/>
                  </a:lnTo>
                  <a:lnTo>
                    <a:pt x="24104" y="289394"/>
                  </a:lnTo>
                  <a:lnTo>
                    <a:pt x="29806" y="261277"/>
                  </a:lnTo>
                  <a:lnTo>
                    <a:pt x="45351" y="238290"/>
                  </a:lnTo>
                  <a:lnTo>
                    <a:pt x="68440" y="222770"/>
                  </a:lnTo>
                  <a:lnTo>
                    <a:pt x="96774" y="217081"/>
                  </a:lnTo>
                  <a:lnTo>
                    <a:pt x="108775" y="217411"/>
                  </a:lnTo>
                  <a:lnTo>
                    <a:pt x="110502" y="207086"/>
                  </a:lnTo>
                  <a:lnTo>
                    <a:pt x="126314" y="162763"/>
                  </a:lnTo>
                  <a:lnTo>
                    <a:pt x="155486" y="127749"/>
                  </a:lnTo>
                  <a:lnTo>
                    <a:pt x="194830" y="104736"/>
                  </a:lnTo>
                  <a:lnTo>
                    <a:pt x="241147" y="96469"/>
                  </a:lnTo>
                  <a:lnTo>
                    <a:pt x="258330" y="97599"/>
                  </a:lnTo>
                  <a:lnTo>
                    <a:pt x="275209" y="100965"/>
                  </a:lnTo>
                  <a:lnTo>
                    <a:pt x="291528" y="106489"/>
                  </a:lnTo>
                  <a:lnTo>
                    <a:pt x="307060" y="114122"/>
                  </a:lnTo>
                  <a:lnTo>
                    <a:pt x="317563" y="120154"/>
                  </a:lnTo>
                  <a:lnTo>
                    <a:pt x="323557" y="109626"/>
                  </a:lnTo>
                  <a:lnTo>
                    <a:pt x="350634" y="74015"/>
                  </a:lnTo>
                  <a:lnTo>
                    <a:pt x="385483" y="47091"/>
                  </a:lnTo>
                  <a:lnTo>
                    <a:pt x="426046" y="30060"/>
                  </a:lnTo>
                  <a:lnTo>
                    <a:pt x="470268" y="24117"/>
                  </a:lnTo>
                  <a:lnTo>
                    <a:pt x="515086" y="30162"/>
                  </a:lnTo>
                  <a:lnTo>
                    <a:pt x="555396" y="47193"/>
                  </a:lnTo>
                  <a:lnTo>
                    <a:pt x="589572" y="73621"/>
                  </a:lnTo>
                  <a:lnTo>
                    <a:pt x="616000" y="107797"/>
                  </a:lnTo>
                  <a:lnTo>
                    <a:pt x="633031" y="148107"/>
                  </a:lnTo>
                  <a:lnTo>
                    <a:pt x="639076" y="192938"/>
                  </a:lnTo>
                  <a:lnTo>
                    <a:pt x="639076" y="193763"/>
                  </a:lnTo>
                  <a:lnTo>
                    <a:pt x="605840" y="204317"/>
                  </a:lnTo>
                  <a:lnTo>
                    <a:pt x="579056" y="225412"/>
                  </a:lnTo>
                  <a:lnTo>
                    <a:pt x="561174" y="254584"/>
                  </a:lnTo>
                  <a:lnTo>
                    <a:pt x="554672" y="289394"/>
                  </a:lnTo>
                  <a:lnTo>
                    <a:pt x="578789" y="289394"/>
                  </a:lnTo>
                  <a:lnTo>
                    <a:pt x="584479" y="261264"/>
                  </a:lnTo>
                  <a:lnTo>
                    <a:pt x="599998" y="238264"/>
                  </a:lnTo>
                  <a:lnTo>
                    <a:pt x="622998" y="222745"/>
                  </a:lnTo>
                  <a:lnTo>
                    <a:pt x="651129" y="217055"/>
                  </a:lnTo>
                  <a:lnTo>
                    <a:pt x="679272" y="222745"/>
                  </a:lnTo>
                  <a:lnTo>
                    <a:pt x="702271" y="238264"/>
                  </a:lnTo>
                  <a:lnTo>
                    <a:pt x="717791" y="261264"/>
                  </a:lnTo>
                  <a:lnTo>
                    <a:pt x="723480" y="289394"/>
                  </a:lnTo>
                  <a:lnTo>
                    <a:pt x="717791" y="317538"/>
                  </a:lnTo>
                  <a:lnTo>
                    <a:pt x="702271" y="340537"/>
                  </a:lnTo>
                  <a:lnTo>
                    <a:pt x="679272" y="356057"/>
                  </a:lnTo>
                  <a:lnTo>
                    <a:pt x="651129" y="361746"/>
                  </a:lnTo>
                  <a:lnTo>
                    <a:pt x="530555" y="361746"/>
                  </a:lnTo>
                  <a:lnTo>
                    <a:pt x="530555" y="385864"/>
                  </a:lnTo>
                  <a:lnTo>
                    <a:pt x="651129" y="385864"/>
                  </a:lnTo>
                  <a:lnTo>
                    <a:pt x="688644" y="378269"/>
                  </a:lnTo>
                  <a:lnTo>
                    <a:pt x="719315" y="357581"/>
                  </a:lnTo>
                  <a:lnTo>
                    <a:pt x="740003" y="326910"/>
                  </a:lnTo>
                  <a:lnTo>
                    <a:pt x="747598" y="28939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55" name="object 5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986385" y="9340574"/>
              <a:ext cx="96018" cy="84447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102155" y="9335132"/>
              <a:ext cx="155450" cy="122771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778509" y="9407487"/>
              <a:ext cx="107682" cy="97944"/>
            </a:xfrm>
            <a:prstGeom prst="rect">
              <a:avLst/>
            </a:prstGeom>
          </p:spPr>
        </p:pic>
      </p:grpSp>
      <p:sp>
        <p:nvSpPr>
          <p:cNvPr id="33" name="object 30">
            <a:extLst>
              <a:ext uri="{FF2B5EF4-FFF2-40B4-BE49-F238E27FC236}">
                <a16:creationId xmlns:a16="http://schemas.microsoft.com/office/drawing/2014/main" id="{E375E26D-466B-1068-B7F1-D696982B5564}"/>
              </a:ext>
            </a:extLst>
          </p:cNvPr>
          <p:cNvSpPr txBox="1"/>
          <p:nvPr/>
        </p:nvSpPr>
        <p:spPr>
          <a:xfrm>
            <a:off x="15111486" y="6954829"/>
            <a:ext cx="3677526" cy="101822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lang="en-US" sz="3250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Email and Network Security</a:t>
            </a:r>
            <a:endParaRPr sz="3250" dirty="0"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58" name="Slide Number Placeholder 57">
            <a:extLst>
              <a:ext uri="{FF2B5EF4-FFF2-40B4-BE49-F238E27FC236}">
                <a16:creationId xmlns:a16="http://schemas.microsoft.com/office/drawing/2014/main" id="{02CC7588-9A19-17E2-5F2D-F8EF44DB9FE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5233650" y="234518"/>
            <a:ext cx="4623943" cy="276999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Holder 5">
            <a:extLst>
              <a:ext uri="{FF2B5EF4-FFF2-40B4-BE49-F238E27FC236}">
                <a16:creationId xmlns:a16="http://schemas.microsoft.com/office/drawing/2014/main" id="{E09DD43B-B266-FD50-66F7-53BD73672D28}"/>
              </a:ext>
            </a:extLst>
          </p:cNvPr>
          <p:cNvSpPr txBox="1">
            <a:spLocks/>
          </p:cNvSpPr>
          <p:nvPr/>
        </p:nvSpPr>
        <p:spPr>
          <a:xfrm>
            <a:off x="374650" y="10913219"/>
            <a:ext cx="4521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6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9B1C4840-F162-29B7-CC69-1561C196B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867143" y="5927725"/>
            <a:ext cx="3895725" cy="538162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BE3F6EA-B420-B7F2-4720-EC0D689050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02537" y="5927725"/>
            <a:ext cx="3895725" cy="5381625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2186AF13-B3D1-5C88-22E2-3E70AFA59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36839" y="5927725"/>
            <a:ext cx="3895725" cy="5381625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7387" y="1431664"/>
            <a:ext cx="10250063" cy="3815852"/>
          </a:xfrm>
          <a:prstGeom prst="rect">
            <a:avLst/>
          </a:prstGeom>
        </p:spPr>
        <p:txBody>
          <a:bodyPr vert="horz" wrap="square" lIns="0" tIns="499109" rIns="0" bIns="0" rtlCol="0">
            <a:spAutoFit/>
          </a:bodyPr>
          <a:lstStyle/>
          <a:p>
            <a:pPr marL="12700" marR="5080">
              <a:lnSpc>
                <a:spcPct val="77100"/>
              </a:lnSpc>
              <a:spcBef>
                <a:spcPts val="3929"/>
              </a:spcBef>
            </a:pPr>
            <a:r>
              <a:rPr lang="en-US" sz="13850" dirty="0">
                <a:latin typeface="Century Gothic" panose="020B0502020202020204" pitchFamily="34" charset="0"/>
              </a:rPr>
              <a:t>Technology Inventory</a:t>
            </a:r>
            <a:endParaRPr sz="13850" dirty="0">
              <a:latin typeface="Century Gothic" panose="020B0502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58648" y="6506100"/>
            <a:ext cx="2721401" cy="97345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 marR="5080">
              <a:lnSpc>
                <a:spcPts val="3520"/>
              </a:lnSpc>
              <a:spcBef>
                <a:spcPts val="570"/>
              </a:spcBef>
            </a:pPr>
            <a:r>
              <a:rPr lang="en-US" sz="3250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Application Audit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537017" y="6506100"/>
            <a:ext cx="3267633" cy="1496564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 marR="5080" algn="just">
              <a:lnSpc>
                <a:spcPts val="3520"/>
              </a:lnSpc>
              <a:spcBef>
                <a:spcPts val="570"/>
              </a:spcBef>
            </a:pPr>
            <a:r>
              <a:rPr lang="en-US" sz="3250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Opportunities to</a:t>
            </a:r>
          </a:p>
          <a:p>
            <a:pPr marL="12700" marR="5080" algn="just">
              <a:lnSpc>
                <a:spcPts val="3520"/>
              </a:lnSpc>
              <a:spcBef>
                <a:spcPts val="570"/>
              </a:spcBef>
            </a:pPr>
            <a:r>
              <a:rPr lang="en-US" sz="3250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Consolidate Applications</a:t>
            </a:r>
            <a:endParaRPr sz="3250" dirty="0"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304323" y="6519909"/>
            <a:ext cx="3672527" cy="1419619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 marR="417830">
              <a:lnSpc>
                <a:spcPts val="3520"/>
              </a:lnSpc>
              <a:spcBef>
                <a:spcPts val="570"/>
              </a:spcBef>
            </a:pPr>
            <a:r>
              <a:rPr lang="en-US" sz="3250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Dependencies on Other Departments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DC9F53-5F97-F6F9-D1A3-5ECFDEFCE600}"/>
              </a:ext>
            </a:extLst>
          </p:cNvPr>
          <p:cNvSpPr txBox="1"/>
          <p:nvPr/>
        </p:nvSpPr>
        <p:spPr>
          <a:xfrm>
            <a:off x="2660650" y="8169275"/>
            <a:ext cx="3331001" cy="1853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3038" marR="0" lvl="0" indent="-173038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Identified 40 tools/applications</a:t>
            </a:r>
          </a:p>
          <a:p>
            <a:pPr marL="173038" marR="0" lvl="0" indent="-173038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3038" marR="0" lvl="0" indent="-173038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Excludes paid memberships/subscription services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562518D-2DC9-3666-281F-6E39EE619C6C}"/>
              </a:ext>
            </a:extLst>
          </p:cNvPr>
          <p:cNvSpPr txBox="1"/>
          <p:nvPr/>
        </p:nvSpPr>
        <p:spPr>
          <a:xfrm>
            <a:off x="8439017" y="8169275"/>
            <a:ext cx="3191433" cy="1551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34950" marR="0" lvl="0" indent="-2349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Duplicative Contracts</a:t>
            </a:r>
          </a:p>
          <a:p>
            <a:pPr marL="234950" marR="0" lvl="0" indent="-2349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4950" marR="0" lvl="0" indent="-2349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Replicative Tools: Proposal, RFPs, Social media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2602B65-81A0-DC3E-546D-1E291127DCC4}"/>
              </a:ext>
            </a:extLst>
          </p:cNvPr>
          <p:cNvSpPr txBox="1"/>
          <p:nvPr/>
        </p:nvSpPr>
        <p:spPr>
          <a:xfrm>
            <a:off x="14169505" y="8169275"/>
            <a:ext cx="3709346" cy="2736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3038" marR="0" lvl="0" indent="-173038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Budgeting &amp; expense reconciliation—dependent upon platform selected by finance</a:t>
            </a:r>
          </a:p>
          <a:p>
            <a:pPr marL="173038" marR="0" lvl="0" indent="-173038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3038" marR="0" lvl="0" indent="-173038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Acquiree data pushes to Salesforce – dependent upon access to platforms owned outside Sales &amp; Marketing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D7B164-CFBC-0286-9F9D-DFE20C59703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5233650" y="234518"/>
            <a:ext cx="4623943" cy="276999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898129" y="5322762"/>
            <a:ext cx="9018905" cy="1969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580630" algn="l"/>
              </a:tabLst>
            </a:pPr>
            <a:r>
              <a:rPr sz="12750" b="1" dirty="0">
                <a:solidFill>
                  <a:srgbClr val="323AA0"/>
                </a:solidFill>
                <a:latin typeface="Century Gothic" panose="020B0502020202020204" pitchFamily="34" charset="0"/>
                <a:cs typeface="Tahoma"/>
              </a:rPr>
              <a:t>1.</a:t>
            </a:r>
            <a:r>
              <a:rPr lang="en-US" sz="12750" b="1" dirty="0">
                <a:solidFill>
                  <a:srgbClr val="323AA0"/>
                </a:solidFill>
                <a:latin typeface="Century Gothic" panose="020B0502020202020204" pitchFamily="34" charset="0"/>
                <a:cs typeface="Tahoma"/>
              </a:rPr>
              <a:t>	</a:t>
            </a:r>
            <a:r>
              <a:rPr sz="12750" b="1" dirty="0">
                <a:solidFill>
                  <a:srgbClr val="323AA0"/>
                </a:solidFill>
                <a:latin typeface="Century Gothic" panose="020B0502020202020204" pitchFamily="34" charset="0"/>
                <a:cs typeface="Tahoma"/>
              </a:rPr>
              <a:t>2.</a:t>
            </a:r>
            <a:endParaRPr sz="12750" dirty="0"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8594" y="577756"/>
            <a:ext cx="11777656" cy="4055597"/>
          </a:xfrm>
          <a:prstGeom prst="rect">
            <a:avLst/>
          </a:prstGeom>
        </p:spPr>
        <p:txBody>
          <a:bodyPr vert="horz" wrap="square" lIns="0" tIns="257175" rIns="0" bIns="0" rtlCol="0">
            <a:spAutoFit/>
          </a:bodyPr>
          <a:lstStyle/>
          <a:p>
            <a:pPr marL="12700" marR="5080">
              <a:lnSpc>
                <a:spcPts val="14830"/>
              </a:lnSpc>
              <a:spcBef>
                <a:spcPts val="2025"/>
              </a:spcBef>
            </a:pPr>
            <a:r>
              <a:rPr lang="en-US" sz="13850" dirty="0">
                <a:latin typeface="Century Gothic" panose="020B0502020202020204" pitchFamily="34" charset="0"/>
              </a:rPr>
              <a:t>Day 1 Collaboration</a:t>
            </a:r>
            <a:endParaRPr sz="13850" dirty="0">
              <a:latin typeface="Century Gothic" panose="020B0502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66691" y="5762959"/>
            <a:ext cx="4806950" cy="1550424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90"/>
              </a:spcBef>
            </a:pPr>
            <a:r>
              <a:rPr lang="en-US" sz="2650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MS Teams - Both Acquirer and Acquiree users should be able to chat/call each other via teams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084205" y="5762959"/>
            <a:ext cx="5283045" cy="1550424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90"/>
              </a:spcBef>
            </a:pPr>
            <a:r>
              <a:rPr lang="en-US" sz="2650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Outlook Calendar - Both Acquirer and Acquiree users should have access to each other's calendars 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132053" y="7922067"/>
            <a:ext cx="1603630" cy="1974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750" b="1" dirty="0">
                <a:solidFill>
                  <a:srgbClr val="323AA0"/>
                </a:solidFill>
                <a:latin typeface="Century Gothic" panose="020B0502020202020204" pitchFamily="34" charset="0"/>
                <a:cs typeface="Tahoma"/>
              </a:rPr>
              <a:t>3.</a:t>
            </a:r>
            <a:endParaRPr sz="12750" dirty="0"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35683" y="8362264"/>
            <a:ext cx="4440567" cy="1178528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90"/>
              </a:spcBef>
            </a:pPr>
            <a:r>
              <a:rPr lang="en-US" sz="2650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Intranet - All Acquiree users should have access to one another’s intranets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505E6DB-024C-C599-6B76-F6617084F8D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5233650" y="234518"/>
            <a:ext cx="4623943" cy="276999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Holder 5">
            <a:extLst>
              <a:ext uri="{FF2B5EF4-FFF2-40B4-BE49-F238E27FC236}">
                <a16:creationId xmlns:a16="http://schemas.microsoft.com/office/drawing/2014/main" id="{9B56B3EC-80CF-F3E4-0CEB-7A6AF3E8331F}"/>
              </a:ext>
            </a:extLst>
          </p:cNvPr>
          <p:cNvSpPr txBox="1">
            <a:spLocks/>
          </p:cNvSpPr>
          <p:nvPr/>
        </p:nvSpPr>
        <p:spPr>
          <a:xfrm>
            <a:off x="374650" y="10913219"/>
            <a:ext cx="4521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6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object 4">
            <a:extLst>
              <a:ext uri="{FF2B5EF4-FFF2-40B4-BE49-F238E27FC236}">
                <a16:creationId xmlns:a16="http://schemas.microsoft.com/office/drawing/2014/main" id="{6A8EBBA3-4E02-532B-ACF9-8082CE76FF79}"/>
              </a:ext>
            </a:extLst>
          </p:cNvPr>
          <p:cNvSpPr/>
          <p:nvPr/>
        </p:nvSpPr>
        <p:spPr>
          <a:xfrm>
            <a:off x="10071434" y="3829464"/>
            <a:ext cx="5026025" cy="7479665"/>
          </a:xfrm>
          <a:custGeom>
            <a:avLst/>
            <a:gdLst/>
            <a:ahLst/>
            <a:cxnLst/>
            <a:rect l="l" t="t" r="r" b="b"/>
            <a:pathLst>
              <a:path w="5026025" h="7479665">
                <a:moveTo>
                  <a:pt x="5026024" y="0"/>
                </a:moveTo>
                <a:lnTo>
                  <a:pt x="0" y="0"/>
                </a:lnTo>
                <a:lnTo>
                  <a:pt x="0" y="7479091"/>
                </a:lnTo>
                <a:lnTo>
                  <a:pt x="5026024" y="7479091"/>
                </a:lnTo>
                <a:lnTo>
                  <a:pt x="5026024" y="0"/>
                </a:lnTo>
                <a:close/>
              </a:path>
            </a:pathLst>
          </a:custGeom>
          <a:solidFill>
            <a:srgbClr val="323A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2" name="object 4">
            <a:extLst>
              <a:ext uri="{FF2B5EF4-FFF2-40B4-BE49-F238E27FC236}">
                <a16:creationId xmlns:a16="http://schemas.microsoft.com/office/drawing/2014/main" id="{24B48B1D-4621-9435-C4FC-9ABF5FB0BB6E}"/>
              </a:ext>
            </a:extLst>
          </p:cNvPr>
          <p:cNvSpPr/>
          <p:nvPr/>
        </p:nvSpPr>
        <p:spPr>
          <a:xfrm>
            <a:off x="15078075" y="3829464"/>
            <a:ext cx="5026025" cy="7479665"/>
          </a:xfrm>
          <a:custGeom>
            <a:avLst/>
            <a:gdLst/>
            <a:ahLst/>
            <a:cxnLst/>
            <a:rect l="l" t="t" r="r" b="b"/>
            <a:pathLst>
              <a:path w="5026025" h="7479665">
                <a:moveTo>
                  <a:pt x="5026024" y="0"/>
                </a:moveTo>
                <a:lnTo>
                  <a:pt x="0" y="0"/>
                </a:lnTo>
                <a:lnTo>
                  <a:pt x="0" y="7479091"/>
                </a:lnTo>
                <a:lnTo>
                  <a:pt x="5026024" y="7479091"/>
                </a:lnTo>
                <a:lnTo>
                  <a:pt x="50260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3" name="object 4">
            <a:extLst>
              <a:ext uri="{FF2B5EF4-FFF2-40B4-BE49-F238E27FC236}">
                <a16:creationId xmlns:a16="http://schemas.microsoft.com/office/drawing/2014/main" id="{FBC7FAFB-8A95-5A44-7F2E-9803F5AA3F89}"/>
              </a:ext>
            </a:extLst>
          </p:cNvPr>
          <p:cNvSpPr/>
          <p:nvPr/>
        </p:nvSpPr>
        <p:spPr>
          <a:xfrm>
            <a:off x="5035717" y="3829464"/>
            <a:ext cx="5026025" cy="7479665"/>
          </a:xfrm>
          <a:custGeom>
            <a:avLst/>
            <a:gdLst/>
            <a:ahLst/>
            <a:cxnLst/>
            <a:rect l="l" t="t" r="r" b="b"/>
            <a:pathLst>
              <a:path w="5026025" h="7479665">
                <a:moveTo>
                  <a:pt x="5026024" y="0"/>
                </a:moveTo>
                <a:lnTo>
                  <a:pt x="0" y="0"/>
                </a:lnTo>
                <a:lnTo>
                  <a:pt x="0" y="7479091"/>
                </a:lnTo>
                <a:lnTo>
                  <a:pt x="5026024" y="7479091"/>
                </a:lnTo>
                <a:lnTo>
                  <a:pt x="50260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object 36"/>
          <p:cNvSpPr txBox="1"/>
          <p:nvPr/>
        </p:nvSpPr>
        <p:spPr>
          <a:xfrm>
            <a:off x="15448819" y="4585148"/>
            <a:ext cx="4450715" cy="6976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S</a:t>
            </a:r>
            <a:r>
              <a:rPr lang="en-US"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a</a:t>
            </a:r>
            <a:r>
              <a:rPr lang="en-US"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us Upda</a:t>
            </a:r>
            <a:r>
              <a:rPr lang="en-US"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e</a:t>
            </a:r>
            <a:endParaRPr sz="4450" dirty="0">
              <a:solidFill>
                <a:srgbClr val="4654BC"/>
              </a:solidFill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42265" y="915454"/>
            <a:ext cx="17010884" cy="2214068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287655" marR="5080" indent="-275590" algn="ctr">
              <a:lnSpc>
                <a:spcPts val="8240"/>
              </a:lnSpc>
              <a:spcBef>
                <a:spcPts val="865"/>
              </a:spcBef>
            </a:pPr>
            <a:r>
              <a:rPr lang="en-US" dirty="0">
                <a:latin typeface="Century Gothic" panose="020B0502020202020204" pitchFamily="34" charset="0"/>
              </a:rPr>
              <a:t>Microsoft Teams Collaboration Day 1 </a:t>
            </a:r>
            <a:r>
              <a:rPr lang="en-US" b="0" dirty="0">
                <a:latin typeface="Century Gothic" panose="020B0502020202020204" pitchFamily="34" charset="0"/>
              </a:rPr>
              <a:t>Information Technology </a:t>
            </a:r>
            <a:endParaRPr b="0" dirty="0">
              <a:latin typeface="Century Gothic" panose="020B0502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3829464"/>
            <a:ext cx="5026025" cy="7479665"/>
          </a:xfrm>
          <a:custGeom>
            <a:avLst/>
            <a:gdLst/>
            <a:ahLst/>
            <a:cxnLst/>
            <a:rect l="l" t="t" r="r" b="b"/>
            <a:pathLst>
              <a:path w="5026025" h="7479665">
                <a:moveTo>
                  <a:pt x="5026024" y="0"/>
                </a:moveTo>
                <a:lnTo>
                  <a:pt x="0" y="0"/>
                </a:lnTo>
                <a:lnTo>
                  <a:pt x="0" y="7479091"/>
                </a:lnTo>
                <a:lnTo>
                  <a:pt x="5026024" y="7479091"/>
                </a:lnTo>
                <a:lnTo>
                  <a:pt x="5026024" y="0"/>
                </a:lnTo>
                <a:close/>
              </a:path>
            </a:pathLst>
          </a:custGeom>
          <a:solidFill>
            <a:srgbClr val="323A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437614" y="4585148"/>
            <a:ext cx="4140835" cy="6976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Objective</a:t>
            </a:r>
            <a:endParaRPr lang="en-US" sz="4450" dirty="0"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463638" y="4585148"/>
            <a:ext cx="3298824" cy="6976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Cons</a:t>
            </a:r>
            <a:r>
              <a:rPr lang="en-US"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rain</a:t>
            </a:r>
            <a:r>
              <a:rPr lang="en-US"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s</a:t>
            </a:r>
            <a:endParaRPr sz="4450" dirty="0">
              <a:solidFill>
                <a:srgbClr val="4654BC"/>
              </a:solidFill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489658" y="4585148"/>
            <a:ext cx="3905791" cy="6976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Miles</a:t>
            </a:r>
            <a:r>
              <a:rPr lang="en-US"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ones</a:t>
            </a:r>
            <a:endParaRPr sz="4450" dirty="0"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536B9F2-2656-46D9-7556-B0220AC94C6E}"/>
              </a:ext>
            </a:extLst>
          </p:cNvPr>
          <p:cNvSpPr txBox="1"/>
          <p:nvPr/>
        </p:nvSpPr>
        <p:spPr>
          <a:xfrm>
            <a:off x="426794" y="5622021"/>
            <a:ext cx="41516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ts val="2390"/>
              </a:lnSpc>
              <a:spcBef>
                <a:spcPts val="3445"/>
              </a:spcBef>
            </a:pPr>
            <a:r>
              <a:rPr lang="en-US" sz="2000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Enable Microsoft Teams based collaboration between Acquiree and Acquirer</a:t>
            </a:r>
            <a:endParaRPr lang="en-US" sz="2000" dirty="0"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34411DB-606D-D982-59C2-B6F1C5A05345}"/>
              </a:ext>
            </a:extLst>
          </p:cNvPr>
          <p:cNvSpPr txBox="1"/>
          <p:nvPr/>
        </p:nvSpPr>
        <p:spPr>
          <a:xfrm>
            <a:off x="457581" y="6682660"/>
            <a:ext cx="4378268" cy="4358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Both Acquirer and Acquiree users should be able to chat/call each other via Teams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Outlook Calendar and Address Book - Both Acquirer and Acquiree users should have access to each other's calendars and address books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Acquiree users should have access to Acquirer Intranet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9CB3B0C-E791-D3B4-8959-D68005A1232B}"/>
              </a:ext>
            </a:extLst>
          </p:cNvPr>
          <p:cNvSpPr txBox="1"/>
          <p:nvPr/>
        </p:nvSpPr>
        <p:spPr>
          <a:xfrm>
            <a:off x="5450221" y="5654675"/>
            <a:ext cx="4601829" cy="3370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Employee Data life cycle processes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rgbClr val="4654BC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Compliance Regulations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rgbClr val="4654BC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Security Requirements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rgbClr val="4654BC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 Sharing Access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rgbClr val="4654BC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Enterprise Configuration Updates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DC1E784-EE21-F3FB-F398-3215FB345557}"/>
              </a:ext>
            </a:extLst>
          </p:cNvPr>
          <p:cNvSpPr txBox="1"/>
          <p:nvPr/>
        </p:nvSpPr>
        <p:spPr>
          <a:xfrm>
            <a:off x="10347707" y="5654675"/>
            <a:ext cx="4450715" cy="56653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Evaluate alternative multi-tenant sync. solutions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 target tenant sync design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Governance and Security approval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Acquirer Lab testing of sync solution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Acquirer-Acquiree pilot testing of sync solution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Final design and testing approvals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EA65958-3D1E-2AD1-0BCB-44B928E51C14}"/>
              </a:ext>
            </a:extLst>
          </p:cNvPr>
          <p:cNvSpPr txBox="1"/>
          <p:nvPr/>
        </p:nvSpPr>
        <p:spPr>
          <a:xfrm>
            <a:off x="15373732" y="5654674"/>
            <a:ext cx="4450715" cy="5767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Microsoft Teams external sharing configuration shared with Acquiree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rgbClr val="4654BC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Automated Guest Access solution final config session with Microsoft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rgbClr val="4654BC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Execution Demand – accepted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rgbClr val="4654BC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 user documentation in progress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rgbClr val="4654BC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 processes being designed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rgbClr val="4654BC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Engage with Day One </a:t>
            </a:r>
            <a:br>
              <a:rPr lang="en-US" sz="2000" kern="100" dirty="0">
                <a:solidFill>
                  <a:srgbClr val="4654B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Help Desk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93C17E3-AC79-DF98-65E4-08102E77C1A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5233650" y="234518"/>
            <a:ext cx="4623943" cy="276999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4">
            <a:extLst>
              <a:ext uri="{FF2B5EF4-FFF2-40B4-BE49-F238E27FC236}">
                <a16:creationId xmlns:a16="http://schemas.microsoft.com/office/drawing/2014/main" id="{51EE5505-C139-46E6-D57E-A4E16C6F2A01}"/>
              </a:ext>
            </a:extLst>
          </p:cNvPr>
          <p:cNvSpPr/>
          <p:nvPr/>
        </p:nvSpPr>
        <p:spPr>
          <a:xfrm>
            <a:off x="10071434" y="3829464"/>
            <a:ext cx="5026025" cy="7479665"/>
          </a:xfrm>
          <a:custGeom>
            <a:avLst/>
            <a:gdLst/>
            <a:ahLst/>
            <a:cxnLst/>
            <a:rect l="l" t="t" r="r" b="b"/>
            <a:pathLst>
              <a:path w="5026025" h="7479665">
                <a:moveTo>
                  <a:pt x="5026024" y="0"/>
                </a:moveTo>
                <a:lnTo>
                  <a:pt x="0" y="0"/>
                </a:lnTo>
                <a:lnTo>
                  <a:pt x="0" y="7479091"/>
                </a:lnTo>
                <a:lnTo>
                  <a:pt x="5026024" y="7479091"/>
                </a:lnTo>
                <a:lnTo>
                  <a:pt x="5026024" y="0"/>
                </a:lnTo>
                <a:close/>
              </a:path>
            </a:pathLst>
          </a:custGeom>
          <a:solidFill>
            <a:srgbClr val="323A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1" name="object 4">
            <a:extLst>
              <a:ext uri="{FF2B5EF4-FFF2-40B4-BE49-F238E27FC236}">
                <a16:creationId xmlns:a16="http://schemas.microsoft.com/office/drawing/2014/main" id="{1EB58897-A3C2-9AB1-984D-EA6AE4D0C65F}"/>
              </a:ext>
            </a:extLst>
          </p:cNvPr>
          <p:cNvSpPr/>
          <p:nvPr/>
        </p:nvSpPr>
        <p:spPr>
          <a:xfrm>
            <a:off x="15078075" y="3829464"/>
            <a:ext cx="5026025" cy="7479665"/>
          </a:xfrm>
          <a:custGeom>
            <a:avLst/>
            <a:gdLst/>
            <a:ahLst/>
            <a:cxnLst/>
            <a:rect l="l" t="t" r="r" b="b"/>
            <a:pathLst>
              <a:path w="5026025" h="7479665">
                <a:moveTo>
                  <a:pt x="5026024" y="0"/>
                </a:moveTo>
                <a:lnTo>
                  <a:pt x="0" y="0"/>
                </a:lnTo>
                <a:lnTo>
                  <a:pt x="0" y="7479091"/>
                </a:lnTo>
                <a:lnTo>
                  <a:pt x="5026024" y="7479091"/>
                </a:lnTo>
                <a:lnTo>
                  <a:pt x="5026024" y="0"/>
                </a:lnTo>
                <a:close/>
              </a:path>
            </a:pathLst>
          </a:custGeom>
          <a:solidFill>
            <a:srgbClr val="4654B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2" name="object 4">
            <a:extLst>
              <a:ext uri="{FF2B5EF4-FFF2-40B4-BE49-F238E27FC236}">
                <a16:creationId xmlns:a16="http://schemas.microsoft.com/office/drawing/2014/main" id="{27813C51-07FD-704B-97AA-B28D0D059BD2}"/>
              </a:ext>
            </a:extLst>
          </p:cNvPr>
          <p:cNvSpPr/>
          <p:nvPr/>
        </p:nvSpPr>
        <p:spPr>
          <a:xfrm>
            <a:off x="5035717" y="3829464"/>
            <a:ext cx="5026025" cy="7479665"/>
          </a:xfrm>
          <a:custGeom>
            <a:avLst/>
            <a:gdLst/>
            <a:ahLst/>
            <a:cxnLst/>
            <a:rect l="l" t="t" r="r" b="b"/>
            <a:pathLst>
              <a:path w="5026025" h="7479665">
                <a:moveTo>
                  <a:pt x="5026024" y="0"/>
                </a:moveTo>
                <a:lnTo>
                  <a:pt x="0" y="0"/>
                </a:lnTo>
                <a:lnTo>
                  <a:pt x="0" y="7479091"/>
                </a:lnTo>
                <a:lnTo>
                  <a:pt x="5026024" y="7479091"/>
                </a:lnTo>
                <a:lnTo>
                  <a:pt x="5026024" y="0"/>
                </a:lnTo>
                <a:close/>
              </a:path>
            </a:pathLst>
          </a:custGeom>
          <a:solidFill>
            <a:srgbClr val="4654B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0" y="3829464"/>
            <a:ext cx="5026025" cy="7479665"/>
          </a:xfrm>
          <a:custGeom>
            <a:avLst/>
            <a:gdLst/>
            <a:ahLst/>
            <a:cxnLst/>
            <a:rect l="l" t="t" r="r" b="b"/>
            <a:pathLst>
              <a:path w="5026025" h="7479665">
                <a:moveTo>
                  <a:pt x="5026024" y="0"/>
                </a:moveTo>
                <a:lnTo>
                  <a:pt x="0" y="0"/>
                </a:lnTo>
                <a:lnTo>
                  <a:pt x="0" y="7479091"/>
                </a:lnTo>
                <a:lnTo>
                  <a:pt x="5026024" y="7479091"/>
                </a:lnTo>
                <a:lnTo>
                  <a:pt x="5026024" y="0"/>
                </a:lnTo>
                <a:close/>
              </a:path>
            </a:pathLst>
          </a:custGeom>
          <a:solidFill>
            <a:srgbClr val="323A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437609" y="4585148"/>
            <a:ext cx="3485515" cy="6976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Objec</a:t>
            </a:r>
            <a:r>
              <a:rPr lang="en-US"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ive</a:t>
            </a:r>
            <a:endParaRPr lang="en-US" sz="4450" b="1" dirty="0">
              <a:solidFill>
                <a:srgbClr val="FFFFFF"/>
              </a:solidFill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63638" y="4585148"/>
            <a:ext cx="3204487" cy="6976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Cons</a:t>
            </a:r>
            <a:r>
              <a:rPr lang="en-US"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rain</a:t>
            </a:r>
            <a:r>
              <a:rPr lang="en-US"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s</a:t>
            </a:r>
            <a:endParaRPr lang="en-US" sz="4450" b="1" dirty="0">
              <a:solidFill>
                <a:srgbClr val="FFFFFF"/>
              </a:solidFill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489659" y="4585148"/>
            <a:ext cx="3064100" cy="6976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Miles</a:t>
            </a:r>
            <a:r>
              <a:rPr lang="en-US"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ones</a:t>
            </a:r>
            <a:endParaRPr sz="4450" dirty="0"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448819" y="4585148"/>
            <a:ext cx="3994785" cy="6976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S</a:t>
            </a:r>
            <a:r>
              <a:rPr lang="en-US"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a</a:t>
            </a:r>
            <a:r>
              <a:rPr lang="en-US"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us Upda</a:t>
            </a:r>
            <a:r>
              <a:rPr lang="en-US"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te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9F1676-1245-640B-EE7A-5EDF0D881756}"/>
              </a:ext>
            </a:extLst>
          </p:cNvPr>
          <p:cNvSpPr txBox="1"/>
          <p:nvPr/>
        </p:nvSpPr>
        <p:spPr>
          <a:xfrm>
            <a:off x="355268" y="5669882"/>
            <a:ext cx="321287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ts val="2390"/>
              </a:lnSpc>
              <a:spcBef>
                <a:spcPts val="4050"/>
              </a:spcBef>
            </a:pP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Enable employees of Acquiree and Acquirer Corporate HR and Finance teams to access applications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FCE1215-344B-D936-ECA2-965FEEFD3A83}"/>
              </a:ext>
            </a:extLst>
          </p:cNvPr>
          <p:cNvSpPr txBox="1"/>
          <p:nvPr/>
        </p:nvSpPr>
        <p:spPr>
          <a:xfrm>
            <a:off x="5516626" y="5669882"/>
            <a:ext cx="3515148" cy="5346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Network design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Employee authorization access design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Customer / External audit exposure 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life cycle processes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Compliance and Security Regulations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User ID and access right designs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E60B0A3-0BA6-4DB0-1AE6-357EEF68A07E}"/>
              </a:ext>
            </a:extLst>
          </p:cNvPr>
          <p:cNvSpPr txBox="1"/>
          <p:nvPr/>
        </p:nvSpPr>
        <p:spPr>
          <a:xfrm>
            <a:off x="10489659" y="5669882"/>
            <a:ext cx="3994785" cy="4358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Deﬁne Scope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Discover current applications (Acquiers &amp; Acquière)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 Day 1 Activities to Systems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Provide Acquirer System access to Acquiree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Validate Day 1 Readiness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BC1ECAC-BB00-FC46-10EC-4339BB04BDA0}"/>
              </a:ext>
            </a:extLst>
          </p:cNvPr>
          <p:cNvSpPr txBox="1"/>
          <p:nvPr/>
        </p:nvSpPr>
        <p:spPr>
          <a:xfrm>
            <a:off x="15448819" y="5669882"/>
            <a:ext cx="3845251" cy="3700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 application access routes and technology mapping is underway Design application access solutions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 Day 1 Activities to Systems is in process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Validate Day 1 Readiness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58A679-8044-9899-5554-56965EDC3157}"/>
              </a:ext>
            </a:extLst>
          </p:cNvPr>
          <p:cNvSpPr txBox="1"/>
          <p:nvPr/>
        </p:nvSpPr>
        <p:spPr>
          <a:xfrm>
            <a:off x="3296436" y="750242"/>
            <a:ext cx="135499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rgbClr val="323AA0"/>
                </a:solidFill>
                <a:latin typeface="Century Gothic" panose="020B0502020202020204" pitchFamily="34" charset="0"/>
              </a:rPr>
              <a:t>Finance Application Day 1</a:t>
            </a:r>
          </a:p>
          <a:p>
            <a:pPr algn="ctr"/>
            <a:r>
              <a:rPr lang="en-US" sz="8000" dirty="0">
                <a:solidFill>
                  <a:srgbClr val="323AA0"/>
                </a:solidFill>
                <a:latin typeface="Century Gothic" panose="020B0502020202020204" pitchFamily="34" charset="0"/>
              </a:rPr>
              <a:t>Information Technology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D66977-0F54-C8DA-1758-2A9B95A0C42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5233650" y="258385"/>
            <a:ext cx="4623943" cy="276999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Holder 5">
            <a:extLst>
              <a:ext uri="{FF2B5EF4-FFF2-40B4-BE49-F238E27FC236}">
                <a16:creationId xmlns:a16="http://schemas.microsoft.com/office/drawing/2014/main" id="{DEA3B1DE-16A4-988A-4DC2-C0611EF78C2C}"/>
              </a:ext>
            </a:extLst>
          </p:cNvPr>
          <p:cNvSpPr txBox="1">
            <a:spLocks/>
          </p:cNvSpPr>
          <p:nvPr/>
        </p:nvSpPr>
        <p:spPr>
          <a:xfrm>
            <a:off x="374650" y="10913219"/>
            <a:ext cx="4521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6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4">
            <a:extLst>
              <a:ext uri="{FF2B5EF4-FFF2-40B4-BE49-F238E27FC236}">
                <a16:creationId xmlns:a16="http://schemas.microsoft.com/office/drawing/2014/main" id="{C0F3B48E-2663-110B-DC14-D89B1C2716B9}"/>
              </a:ext>
            </a:extLst>
          </p:cNvPr>
          <p:cNvSpPr/>
          <p:nvPr/>
        </p:nvSpPr>
        <p:spPr>
          <a:xfrm>
            <a:off x="10071434" y="3829464"/>
            <a:ext cx="5026025" cy="7479665"/>
          </a:xfrm>
          <a:custGeom>
            <a:avLst/>
            <a:gdLst/>
            <a:ahLst/>
            <a:cxnLst/>
            <a:rect l="l" t="t" r="r" b="b"/>
            <a:pathLst>
              <a:path w="5026025" h="7479665">
                <a:moveTo>
                  <a:pt x="5026024" y="0"/>
                </a:moveTo>
                <a:lnTo>
                  <a:pt x="0" y="0"/>
                </a:lnTo>
                <a:lnTo>
                  <a:pt x="0" y="7479091"/>
                </a:lnTo>
                <a:lnTo>
                  <a:pt x="5026024" y="7479091"/>
                </a:lnTo>
                <a:lnTo>
                  <a:pt x="5026024" y="0"/>
                </a:lnTo>
                <a:close/>
              </a:path>
            </a:pathLst>
          </a:custGeom>
          <a:solidFill>
            <a:srgbClr val="323A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8" name="object 4">
            <a:extLst>
              <a:ext uri="{FF2B5EF4-FFF2-40B4-BE49-F238E27FC236}">
                <a16:creationId xmlns:a16="http://schemas.microsoft.com/office/drawing/2014/main" id="{276A28A1-BA72-76DA-9599-34C9554761CF}"/>
              </a:ext>
            </a:extLst>
          </p:cNvPr>
          <p:cNvSpPr/>
          <p:nvPr/>
        </p:nvSpPr>
        <p:spPr>
          <a:xfrm>
            <a:off x="15078075" y="3829464"/>
            <a:ext cx="5026025" cy="7479665"/>
          </a:xfrm>
          <a:custGeom>
            <a:avLst/>
            <a:gdLst/>
            <a:ahLst/>
            <a:cxnLst/>
            <a:rect l="l" t="t" r="r" b="b"/>
            <a:pathLst>
              <a:path w="5026025" h="7479665">
                <a:moveTo>
                  <a:pt x="5026024" y="0"/>
                </a:moveTo>
                <a:lnTo>
                  <a:pt x="0" y="0"/>
                </a:lnTo>
                <a:lnTo>
                  <a:pt x="0" y="7479091"/>
                </a:lnTo>
                <a:lnTo>
                  <a:pt x="5026024" y="7479091"/>
                </a:lnTo>
                <a:lnTo>
                  <a:pt x="50260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7" name="object 4">
            <a:extLst>
              <a:ext uri="{FF2B5EF4-FFF2-40B4-BE49-F238E27FC236}">
                <a16:creationId xmlns:a16="http://schemas.microsoft.com/office/drawing/2014/main" id="{5C6182FB-0B89-1CB2-9C3C-5D9BF7678171}"/>
              </a:ext>
            </a:extLst>
          </p:cNvPr>
          <p:cNvSpPr/>
          <p:nvPr/>
        </p:nvSpPr>
        <p:spPr>
          <a:xfrm>
            <a:off x="5035717" y="3829464"/>
            <a:ext cx="5026025" cy="7479665"/>
          </a:xfrm>
          <a:custGeom>
            <a:avLst/>
            <a:gdLst/>
            <a:ahLst/>
            <a:cxnLst/>
            <a:rect l="l" t="t" r="r" b="b"/>
            <a:pathLst>
              <a:path w="5026025" h="7479665">
                <a:moveTo>
                  <a:pt x="5026024" y="0"/>
                </a:moveTo>
                <a:lnTo>
                  <a:pt x="0" y="0"/>
                </a:lnTo>
                <a:lnTo>
                  <a:pt x="0" y="7479091"/>
                </a:lnTo>
                <a:lnTo>
                  <a:pt x="5026024" y="7479091"/>
                </a:lnTo>
                <a:lnTo>
                  <a:pt x="50260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 txBox="1"/>
          <p:nvPr/>
        </p:nvSpPr>
        <p:spPr>
          <a:xfrm>
            <a:off x="15448819" y="4585148"/>
            <a:ext cx="4227195" cy="6976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S</a:t>
            </a:r>
            <a:r>
              <a:rPr lang="en-US"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a</a:t>
            </a:r>
            <a:r>
              <a:rPr lang="en-US"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us Upda</a:t>
            </a:r>
            <a:r>
              <a:rPr lang="en-US"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te</a:t>
            </a:r>
            <a:endParaRPr lang="en-US" sz="1950" dirty="0">
              <a:solidFill>
                <a:srgbClr val="4654BC"/>
              </a:solidFill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489659" y="4585148"/>
            <a:ext cx="4017010" cy="6976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Miles</a:t>
            </a:r>
            <a:r>
              <a:rPr lang="en-US"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ones</a:t>
            </a:r>
            <a:endParaRPr lang="en-US" sz="1950" dirty="0">
              <a:solidFill>
                <a:srgbClr val="FFFFFF"/>
              </a:solidFill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63637" y="4585148"/>
            <a:ext cx="3803447" cy="6976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Constraints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83284" y="799985"/>
            <a:ext cx="10945959" cy="2214068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 marR="5080" indent="1782445">
              <a:lnSpc>
                <a:spcPts val="8240"/>
              </a:lnSpc>
              <a:spcBef>
                <a:spcPts val="865"/>
              </a:spcBef>
            </a:pPr>
            <a:r>
              <a:rPr dirty="0">
                <a:latin typeface="Century Gothic" panose="020B0502020202020204" pitchFamily="34" charset="0"/>
              </a:rPr>
              <a:t>Help Desk Day 1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b="0" dirty="0">
                <a:latin typeface="Century Gothic" panose="020B0502020202020204" pitchFamily="34" charset="0"/>
              </a:rPr>
              <a:t>Informa</a:t>
            </a:r>
            <a:r>
              <a:rPr lang="en-US" b="0" dirty="0">
                <a:latin typeface="Century Gothic" panose="020B0502020202020204" pitchFamily="34" charset="0"/>
              </a:rPr>
              <a:t>t</a:t>
            </a:r>
            <a:r>
              <a:rPr b="0" dirty="0">
                <a:latin typeface="Century Gothic" panose="020B0502020202020204" pitchFamily="34" charset="0"/>
              </a:rPr>
              <a:t>ion Technology</a:t>
            </a:r>
          </a:p>
        </p:txBody>
      </p:sp>
      <p:sp>
        <p:nvSpPr>
          <p:cNvPr id="4" name="object 4"/>
          <p:cNvSpPr/>
          <p:nvPr/>
        </p:nvSpPr>
        <p:spPr>
          <a:xfrm>
            <a:off x="0" y="3829464"/>
            <a:ext cx="5026025" cy="7479665"/>
          </a:xfrm>
          <a:custGeom>
            <a:avLst/>
            <a:gdLst/>
            <a:ahLst/>
            <a:cxnLst/>
            <a:rect l="l" t="t" r="r" b="b"/>
            <a:pathLst>
              <a:path w="5026025" h="7479665">
                <a:moveTo>
                  <a:pt x="5026024" y="0"/>
                </a:moveTo>
                <a:lnTo>
                  <a:pt x="0" y="0"/>
                </a:lnTo>
                <a:lnTo>
                  <a:pt x="0" y="7479091"/>
                </a:lnTo>
                <a:lnTo>
                  <a:pt x="5026024" y="7479091"/>
                </a:lnTo>
                <a:lnTo>
                  <a:pt x="5026024" y="0"/>
                </a:lnTo>
                <a:close/>
              </a:path>
            </a:pathLst>
          </a:custGeom>
          <a:solidFill>
            <a:srgbClr val="323A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437614" y="4585148"/>
            <a:ext cx="4083874" cy="6976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Objective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5D631E6-01B7-753D-7555-D48301354D83}"/>
              </a:ext>
            </a:extLst>
          </p:cNvPr>
          <p:cNvSpPr txBox="1"/>
          <p:nvPr/>
        </p:nvSpPr>
        <p:spPr>
          <a:xfrm>
            <a:off x="403227" y="5648759"/>
            <a:ext cx="40838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ts val="2390"/>
              </a:lnSpc>
              <a:spcBef>
                <a:spcPts val="3445"/>
              </a:spcBef>
            </a:pPr>
            <a:r>
              <a:rPr lang="en-US" sz="2000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Ensure Acquirer and Acquiree IT Service Desk processes for Incidents, Requests, Problems, Changes, and Live Calls 24 x 7 will be handled “Business as Usual” for Day 1.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313792A-9909-4575-4541-37E15F3EEFAA}"/>
              </a:ext>
            </a:extLst>
          </p:cNvPr>
          <p:cNvSpPr txBox="1"/>
          <p:nvPr/>
        </p:nvSpPr>
        <p:spPr>
          <a:xfrm>
            <a:off x="403227" y="7910272"/>
            <a:ext cx="4241694" cy="2042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Acquirer will continue to use ServiceNow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Acquiree will continue to use its Help Desk for the near future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E225A2E-E631-69C2-E607-81BB39F1C5CC}"/>
              </a:ext>
            </a:extLst>
          </p:cNvPr>
          <p:cNvSpPr txBox="1"/>
          <p:nvPr/>
        </p:nvSpPr>
        <p:spPr>
          <a:xfrm>
            <a:off x="5416941" y="5648759"/>
            <a:ext cx="4017010" cy="27014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Acquiree employees will not have access to Acquirer’s help desk on Day 1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kern="100" dirty="0">
              <a:solidFill>
                <a:srgbClr val="4654BC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Acquirer employees will not have access to Acquiree's systems until access is granted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35F4CB-A4C6-C42A-C67A-A198ABE03E2C}"/>
              </a:ext>
            </a:extLst>
          </p:cNvPr>
          <p:cNvSpPr txBox="1"/>
          <p:nvPr/>
        </p:nvSpPr>
        <p:spPr>
          <a:xfrm>
            <a:off x="10521146" y="5648759"/>
            <a:ext cx="3985523" cy="401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Align our communications with the Communication workstream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Request local phone number to call into Acquirer Help Desk from Malaysia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 a Banner on the intranet for FAQs around Acquiree information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2F4C435-6281-C60E-8DF4-1B3335C175DE}"/>
              </a:ext>
            </a:extLst>
          </p:cNvPr>
          <p:cNvSpPr txBox="1"/>
          <p:nvPr/>
        </p:nvSpPr>
        <p:spPr>
          <a:xfrm>
            <a:off x="15448819" y="5648759"/>
            <a:ext cx="3666021" cy="30373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Weekly sync between Acquiree and Acquirer IT Help Desk leaders to prepare for Day 1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rgbClr val="4654BC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Design how integration related incidents are flagged and escalated to IMO level as needed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6E5855-BDA4-39DA-398E-50443177979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5233650" y="258385"/>
            <a:ext cx="4623943" cy="276999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older 5">
            <a:extLst>
              <a:ext uri="{FF2B5EF4-FFF2-40B4-BE49-F238E27FC236}">
                <a16:creationId xmlns:a16="http://schemas.microsoft.com/office/drawing/2014/main" id="{600EF134-1292-7139-18F9-F8D8B3A6317B}"/>
              </a:ext>
            </a:extLst>
          </p:cNvPr>
          <p:cNvSpPr txBox="1">
            <a:spLocks/>
          </p:cNvSpPr>
          <p:nvPr/>
        </p:nvSpPr>
        <p:spPr>
          <a:xfrm>
            <a:off x="374650" y="10913219"/>
            <a:ext cx="4521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6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4">
            <a:extLst>
              <a:ext uri="{FF2B5EF4-FFF2-40B4-BE49-F238E27FC236}">
                <a16:creationId xmlns:a16="http://schemas.microsoft.com/office/drawing/2014/main" id="{54005A62-0B93-8340-5F36-E176FD8C1100}"/>
              </a:ext>
            </a:extLst>
          </p:cNvPr>
          <p:cNvSpPr/>
          <p:nvPr/>
        </p:nvSpPr>
        <p:spPr>
          <a:xfrm>
            <a:off x="10071434" y="3829464"/>
            <a:ext cx="5026025" cy="7479665"/>
          </a:xfrm>
          <a:custGeom>
            <a:avLst/>
            <a:gdLst/>
            <a:ahLst/>
            <a:cxnLst/>
            <a:rect l="l" t="t" r="r" b="b"/>
            <a:pathLst>
              <a:path w="5026025" h="7479665">
                <a:moveTo>
                  <a:pt x="5026024" y="0"/>
                </a:moveTo>
                <a:lnTo>
                  <a:pt x="0" y="0"/>
                </a:lnTo>
                <a:lnTo>
                  <a:pt x="0" y="7479091"/>
                </a:lnTo>
                <a:lnTo>
                  <a:pt x="5026024" y="7479091"/>
                </a:lnTo>
                <a:lnTo>
                  <a:pt x="5026024" y="0"/>
                </a:lnTo>
                <a:close/>
              </a:path>
            </a:pathLst>
          </a:custGeom>
          <a:solidFill>
            <a:srgbClr val="323A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0" name="object 4">
            <a:extLst>
              <a:ext uri="{FF2B5EF4-FFF2-40B4-BE49-F238E27FC236}">
                <a16:creationId xmlns:a16="http://schemas.microsoft.com/office/drawing/2014/main" id="{9983F7AC-8801-1AD3-DE33-E7B4F67707F7}"/>
              </a:ext>
            </a:extLst>
          </p:cNvPr>
          <p:cNvSpPr/>
          <p:nvPr/>
        </p:nvSpPr>
        <p:spPr>
          <a:xfrm>
            <a:off x="15078075" y="3829464"/>
            <a:ext cx="5026025" cy="7479665"/>
          </a:xfrm>
          <a:custGeom>
            <a:avLst/>
            <a:gdLst/>
            <a:ahLst/>
            <a:cxnLst/>
            <a:rect l="l" t="t" r="r" b="b"/>
            <a:pathLst>
              <a:path w="5026025" h="7479665">
                <a:moveTo>
                  <a:pt x="5026024" y="0"/>
                </a:moveTo>
                <a:lnTo>
                  <a:pt x="0" y="0"/>
                </a:lnTo>
                <a:lnTo>
                  <a:pt x="0" y="7479091"/>
                </a:lnTo>
                <a:lnTo>
                  <a:pt x="5026024" y="7479091"/>
                </a:lnTo>
                <a:lnTo>
                  <a:pt x="5026024" y="0"/>
                </a:lnTo>
                <a:close/>
              </a:path>
            </a:pathLst>
          </a:custGeom>
          <a:solidFill>
            <a:srgbClr val="4654B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1" name="object 4">
            <a:extLst>
              <a:ext uri="{FF2B5EF4-FFF2-40B4-BE49-F238E27FC236}">
                <a16:creationId xmlns:a16="http://schemas.microsoft.com/office/drawing/2014/main" id="{2E31FB4E-3ECA-F95E-4C08-8057C91F06AC}"/>
              </a:ext>
            </a:extLst>
          </p:cNvPr>
          <p:cNvSpPr/>
          <p:nvPr/>
        </p:nvSpPr>
        <p:spPr>
          <a:xfrm>
            <a:off x="5035717" y="3829464"/>
            <a:ext cx="5026025" cy="7479665"/>
          </a:xfrm>
          <a:custGeom>
            <a:avLst/>
            <a:gdLst/>
            <a:ahLst/>
            <a:cxnLst/>
            <a:rect l="l" t="t" r="r" b="b"/>
            <a:pathLst>
              <a:path w="5026025" h="7479665">
                <a:moveTo>
                  <a:pt x="5026024" y="0"/>
                </a:moveTo>
                <a:lnTo>
                  <a:pt x="0" y="0"/>
                </a:lnTo>
                <a:lnTo>
                  <a:pt x="0" y="7479091"/>
                </a:lnTo>
                <a:lnTo>
                  <a:pt x="5026024" y="7479091"/>
                </a:lnTo>
                <a:lnTo>
                  <a:pt x="5026024" y="0"/>
                </a:lnTo>
                <a:close/>
              </a:path>
            </a:pathLst>
          </a:custGeom>
          <a:solidFill>
            <a:srgbClr val="4654B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10489659" y="4585148"/>
            <a:ext cx="2921635" cy="6976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Miles</a:t>
            </a:r>
            <a:r>
              <a:rPr lang="en-US"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ones</a:t>
            </a:r>
            <a:endParaRPr sz="4450" dirty="0"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5448818" y="4585148"/>
            <a:ext cx="4051397" cy="6976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S</a:t>
            </a:r>
            <a:r>
              <a:rPr lang="en-US"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a</a:t>
            </a:r>
            <a:r>
              <a:rPr lang="en-US"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us Upda</a:t>
            </a:r>
            <a:r>
              <a:rPr lang="en-US"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te</a:t>
            </a:r>
            <a:r>
              <a:rPr lang="en-US" sz="4450" b="1" dirty="0">
                <a:latin typeface="Century Gothic" panose="020B0502020202020204" pitchFamily="34" charset="0"/>
                <a:cs typeface="Tahoma"/>
              </a:rPr>
              <a:t> </a:t>
            </a:r>
            <a:endParaRPr lang="en-US" sz="1950" dirty="0">
              <a:solidFill>
                <a:srgbClr val="FFFFFF"/>
              </a:solidFill>
              <a:latin typeface="Century Gothic" panose="020B0502020202020204" pitchFamily="34" charset="0"/>
              <a:cs typeface="Verdana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2450" y="845929"/>
            <a:ext cx="16150225" cy="2214068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 marR="5080" indent="415290" algn="ctr">
              <a:lnSpc>
                <a:spcPts val="8240"/>
              </a:lnSpc>
              <a:spcBef>
                <a:spcPts val="865"/>
              </a:spcBef>
            </a:pPr>
            <a:r>
              <a:rPr lang="en-US" dirty="0">
                <a:latin typeface="Century Gothic" panose="020B0502020202020204" pitchFamily="34" charset="0"/>
              </a:rPr>
              <a:t>Email and Network Security Day 1 </a:t>
            </a:r>
            <a:br>
              <a:rPr lang="en-US" dirty="0">
                <a:latin typeface="Century Gothic" panose="020B0502020202020204" pitchFamily="34" charset="0"/>
              </a:rPr>
            </a:br>
            <a:r>
              <a:rPr lang="en-US" b="0" dirty="0">
                <a:latin typeface="Century Gothic" panose="020B0502020202020204" pitchFamily="34" charset="0"/>
              </a:rPr>
              <a:t>Information Technology</a:t>
            </a:r>
            <a:endParaRPr b="0" dirty="0">
              <a:latin typeface="Century Gothic" panose="020B0502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3829464"/>
            <a:ext cx="5026025" cy="7479665"/>
          </a:xfrm>
          <a:custGeom>
            <a:avLst/>
            <a:gdLst/>
            <a:ahLst/>
            <a:cxnLst/>
            <a:rect l="l" t="t" r="r" b="b"/>
            <a:pathLst>
              <a:path w="5026025" h="7479665">
                <a:moveTo>
                  <a:pt x="5026024" y="0"/>
                </a:moveTo>
                <a:lnTo>
                  <a:pt x="0" y="0"/>
                </a:lnTo>
                <a:lnTo>
                  <a:pt x="0" y="7479091"/>
                </a:lnTo>
                <a:lnTo>
                  <a:pt x="5026024" y="7479091"/>
                </a:lnTo>
                <a:lnTo>
                  <a:pt x="5026024" y="0"/>
                </a:lnTo>
                <a:close/>
              </a:path>
            </a:pathLst>
          </a:custGeom>
          <a:solidFill>
            <a:srgbClr val="323A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437614" y="4585148"/>
            <a:ext cx="3860165" cy="6976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Objec</a:t>
            </a:r>
            <a:r>
              <a:rPr lang="en-US"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ive</a:t>
            </a:r>
            <a:endParaRPr lang="en-US" sz="4450" b="1" dirty="0">
              <a:solidFill>
                <a:srgbClr val="FFFFFF"/>
              </a:solidFill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63638" y="4585148"/>
            <a:ext cx="3137535" cy="6976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Cons</a:t>
            </a:r>
            <a:r>
              <a:rPr lang="en-US"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rain</a:t>
            </a:r>
            <a:r>
              <a:rPr lang="en-US"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s</a:t>
            </a:r>
            <a:endParaRPr sz="4450" dirty="0"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13F2D26-4971-3055-8AB8-33497BE77E01}"/>
              </a:ext>
            </a:extLst>
          </p:cNvPr>
          <p:cNvSpPr txBox="1"/>
          <p:nvPr/>
        </p:nvSpPr>
        <p:spPr>
          <a:xfrm>
            <a:off x="383386" y="5630918"/>
            <a:ext cx="386016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ts val="2390"/>
              </a:lnSpc>
              <a:spcBef>
                <a:spcPts val="3445"/>
              </a:spcBef>
            </a:pPr>
            <a:r>
              <a:rPr lang="en-US" sz="2000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Ensure email security controls and joint SOC (Security Operations Center) cyber security readiness between Acquirer and Acquiree</a:t>
            </a:r>
            <a:endParaRPr lang="en-US" sz="2000" dirty="0"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4C4E0E3-C8A0-0F02-211A-1D0737BF3EA3}"/>
              </a:ext>
            </a:extLst>
          </p:cNvPr>
          <p:cNvSpPr txBox="1"/>
          <p:nvPr/>
        </p:nvSpPr>
        <p:spPr>
          <a:xfrm>
            <a:off x="5502594" y="5630918"/>
            <a:ext cx="4111848" cy="2378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Acquiree NDA &amp; MSA execution (where required)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Disparate SOC technologies and existing agreements 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Consulting Costs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6A6C134-2208-F010-73F6-91A167638CBB}"/>
              </a:ext>
            </a:extLst>
          </p:cNvPr>
          <p:cNvSpPr txBox="1"/>
          <p:nvPr/>
        </p:nvSpPr>
        <p:spPr>
          <a:xfrm>
            <a:off x="10523164" y="5630918"/>
            <a:ext cx="3872286" cy="40253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Define Options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Complete rapid email assessment at Acquiree (Proofpoint)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Review assessment output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 Day 1 Activities to mutually agreed options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Validate Day 1 Readiness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15DBC6D-3F78-9397-5F17-4061A87E187C}"/>
              </a:ext>
            </a:extLst>
          </p:cNvPr>
          <p:cNvSpPr txBox="1"/>
          <p:nvPr/>
        </p:nvSpPr>
        <p:spPr>
          <a:xfrm>
            <a:off x="15448818" y="5630918"/>
            <a:ext cx="4228525" cy="401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Options have been mutually agreed upon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Collaboration via standing weekly mtgs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Vendor NDA provided for email security assessment; NDA &amp; MSA shared for network assessment and external pen test – awaiting Acquiree legal execution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036615-9981-F394-9E83-DDD8AF23E07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5233650" y="258385"/>
            <a:ext cx="4623943" cy="276999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Holder 5">
            <a:extLst>
              <a:ext uri="{FF2B5EF4-FFF2-40B4-BE49-F238E27FC236}">
                <a16:creationId xmlns:a16="http://schemas.microsoft.com/office/drawing/2014/main" id="{1396C609-EE6B-8A65-5916-BA9EE5B13658}"/>
              </a:ext>
            </a:extLst>
          </p:cNvPr>
          <p:cNvSpPr txBox="1">
            <a:spLocks/>
          </p:cNvSpPr>
          <p:nvPr/>
        </p:nvSpPr>
        <p:spPr>
          <a:xfrm>
            <a:off x="374650" y="10913219"/>
            <a:ext cx="4521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6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object 4">
            <a:extLst>
              <a:ext uri="{FF2B5EF4-FFF2-40B4-BE49-F238E27FC236}">
                <a16:creationId xmlns:a16="http://schemas.microsoft.com/office/drawing/2014/main" id="{A0A8A1A0-D44F-919C-AC9D-0A96D8F7632A}"/>
              </a:ext>
            </a:extLst>
          </p:cNvPr>
          <p:cNvSpPr/>
          <p:nvPr/>
        </p:nvSpPr>
        <p:spPr>
          <a:xfrm>
            <a:off x="10071434" y="3829464"/>
            <a:ext cx="5026025" cy="7479665"/>
          </a:xfrm>
          <a:custGeom>
            <a:avLst/>
            <a:gdLst/>
            <a:ahLst/>
            <a:cxnLst/>
            <a:rect l="l" t="t" r="r" b="b"/>
            <a:pathLst>
              <a:path w="5026025" h="7479665">
                <a:moveTo>
                  <a:pt x="5026024" y="0"/>
                </a:moveTo>
                <a:lnTo>
                  <a:pt x="0" y="0"/>
                </a:lnTo>
                <a:lnTo>
                  <a:pt x="0" y="7479091"/>
                </a:lnTo>
                <a:lnTo>
                  <a:pt x="5026024" y="7479091"/>
                </a:lnTo>
                <a:lnTo>
                  <a:pt x="5026024" y="0"/>
                </a:lnTo>
                <a:close/>
              </a:path>
            </a:pathLst>
          </a:custGeom>
          <a:solidFill>
            <a:srgbClr val="323A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8" name="object 4">
            <a:extLst>
              <a:ext uri="{FF2B5EF4-FFF2-40B4-BE49-F238E27FC236}">
                <a16:creationId xmlns:a16="http://schemas.microsoft.com/office/drawing/2014/main" id="{8F1FA49A-4ABA-C067-58F9-9149BC94EF0E}"/>
              </a:ext>
            </a:extLst>
          </p:cNvPr>
          <p:cNvSpPr/>
          <p:nvPr/>
        </p:nvSpPr>
        <p:spPr>
          <a:xfrm>
            <a:off x="15078075" y="3829464"/>
            <a:ext cx="5026025" cy="7479665"/>
          </a:xfrm>
          <a:custGeom>
            <a:avLst/>
            <a:gdLst/>
            <a:ahLst/>
            <a:cxnLst/>
            <a:rect l="l" t="t" r="r" b="b"/>
            <a:pathLst>
              <a:path w="5026025" h="7479665">
                <a:moveTo>
                  <a:pt x="5026024" y="0"/>
                </a:moveTo>
                <a:lnTo>
                  <a:pt x="0" y="0"/>
                </a:lnTo>
                <a:lnTo>
                  <a:pt x="0" y="7479091"/>
                </a:lnTo>
                <a:lnTo>
                  <a:pt x="5026024" y="7479091"/>
                </a:lnTo>
                <a:lnTo>
                  <a:pt x="50260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9" name="object 4">
            <a:extLst>
              <a:ext uri="{FF2B5EF4-FFF2-40B4-BE49-F238E27FC236}">
                <a16:creationId xmlns:a16="http://schemas.microsoft.com/office/drawing/2014/main" id="{CC385489-F3ED-77B4-B72D-8B424184DB06}"/>
              </a:ext>
            </a:extLst>
          </p:cNvPr>
          <p:cNvSpPr/>
          <p:nvPr/>
        </p:nvSpPr>
        <p:spPr>
          <a:xfrm>
            <a:off x="5035717" y="3829464"/>
            <a:ext cx="5026025" cy="7479665"/>
          </a:xfrm>
          <a:custGeom>
            <a:avLst/>
            <a:gdLst/>
            <a:ahLst/>
            <a:cxnLst/>
            <a:rect l="l" t="t" r="r" b="b"/>
            <a:pathLst>
              <a:path w="5026025" h="7479665">
                <a:moveTo>
                  <a:pt x="5026024" y="0"/>
                </a:moveTo>
                <a:lnTo>
                  <a:pt x="0" y="0"/>
                </a:lnTo>
                <a:lnTo>
                  <a:pt x="0" y="7479091"/>
                </a:lnTo>
                <a:lnTo>
                  <a:pt x="5026024" y="7479091"/>
                </a:lnTo>
                <a:lnTo>
                  <a:pt x="50260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5463638" y="4585148"/>
            <a:ext cx="3152775" cy="6976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Cons</a:t>
            </a:r>
            <a:r>
              <a:rPr lang="en-US"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rain</a:t>
            </a:r>
            <a:r>
              <a:rPr lang="en-US"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s</a:t>
            </a:r>
            <a:endParaRPr lang="en-US" sz="4450" b="1" dirty="0">
              <a:solidFill>
                <a:srgbClr val="4654BC"/>
              </a:solidFill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5448817" y="4585148"/>
            <a:ext cx="4217673" cy="6976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S</a:t>
            </a:r>
            <a:r>
              <a:rPr lang="en-US"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a</a:t>
            </a:r>
            <a:r>
              <a:rPr lang="en-US"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us Upda</a:t>
            </a:r>
            <a:r>
              <a:rPr lang="en-US"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4654BC"/>
                </a:solidFill>
                <a:latin typeface="Century Gothic" panose="020B0502020202020204" pitchFamily="34" charset="0"/>
                <a:cs typeface="Tahoma"/>
              </a:rPr>
              <a:t>e</a:t>
            </a:r>
            <a:endParaRPr sz="4450" dirty="0">
              <a:solidFill>
                <a:srgbClr val="4654BC"/>
              </a:solidFill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93582" y="799985"/>
            <a:ext cx="14654668" cy="222112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ts val="8560"/>
              </a:lnSpc>
              <a:spcBef>
                <a:spcPts val="120"/>
              </a:spcBef>
            </a:pPr>
            <a:r>
              <a:rPr lang="en-US" dirty="0">
                <a:latin typeface="Century Gothic" panose="020B0502020202020204" pitchFamily="34" charset="0"/>
              </a:rPr>
              <a:t>Data Sharing Day 1 </a:t>
            </a:r>
            <a:br>
              <a:rPr lang="en-US" dirty="0">
                <a:latin typeface="Century Gothic" panose="020B0502020202020204" pitchFamily="34" charset="0"/>
              </a:rPr>
            </a:br>
            <a:r>
              <a:rPr lang="en-US" b="0" dirty="0">
                <a:latin typeface="Century Gothic" panose="020B0502020202020204" pitchFamily="34" charset="0"/>
              </a:rPr>
              <a:t>Information Technology</a:t>
            </a:r>
            <a:endParaRPr b="0" dirty="0">
              <a:latin typeface="Century Gothic" panose="020B0502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3829464"/>
            <a:ext cx="5026025" cy="7479665"/>
          </a:xfrm>
          <a:custGeom>
            <a:avLst/>
            <a:gdLst/>
            <a:ahLst/>
            <a:cxnLst/>
            <a:rect l="l" t="t" r="r" b="b"/>
            <a:pathLst>
              <a:path w="5026025" h="7479665">
                <a:moveTo>
                  <a:pt x="5026024" y="0"/>
                </a:moveTo>
                <a:lnTo>
                  <a:pt x="0" y="0"/>
                </a:lnTo>
                <a:lnTo>
                  <a:pt x="0" y="7479091"/>
                </a:lnTo>
                <a:lnTo>
                  <a:pt x="5026024" y="7479091"/>
                </a:lnTo>
                <a:lnTo>
                  <a:pt x="5026024" y="0"/>
                </a:lnTo>
                <a:close/>
              </a:path>
            </a:pathLst>
          </a:custGeom>
          <a:solidFill>
            <a:srgbClr val="323AA0"/>
          </a:solid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4" name="object 4"/>
          <p:cNvSpPr txBox="1"/>
          <p:nvPr/>
        </p:nvSpPr>
        <p:spPr>
          <a:xfrm>
            <a:off x="437609" y="4585148"/>
            <a:ext cx="3332286" cy="6976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Objec</a:t>
            </a:r>
            <a:r>
              <a:rPr lang="en-US"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ive</a:t>
            </a:r>
            <a:endParaRPr sz="4450" dirty="0"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489659" y="4585148"/>
            <a:ext cx="3152775" cy="6976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Miles</a:t>
            </a:r>
            <a:r>
              <a:rPr lang="en-US"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t</a:t>
            </a:r>
            <a:r>
              <a:rPr sz="4450" b="1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ones</a:t>
            </a:r>
            <a:endParaRPr sz="4450" dirty="0">
              <a:latin typeface="Century Gothic" panose="020B0502020202020204" pitchFamily="34" charset="0"/>
              <a:cs typeface="Tahoma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F77594E-766E-9838-E76A-48CDCF95BF2A}"/>
              </a:ext>
            </a:extLst>
          </p:cNvPr>
          <p:cNvSpPr txBox="1"/>
          <p:nvPr/>
        </p:nvSpPr>
        <p:spPr>
          <a:xfrm>
            <a:off x="360032" y="5644044"/>
            <a:ext cx="395584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ts val="2390"/>
              </a:lnSpc>
              <a:spcBef>
                <a:spcPts val="4050"/>
              </a:spcBef>
            </a:pPr>
            <a:r>
              <a:rPr lang="en-US" sz="2000" dirty="0">
                <a:solidFill>
                  <a:srgbClr val="FFFFFF"/>
                </a:solidFill>
                <a:latin typeface="Century Gothic" panose="020B0502020202020204" pitchFamily="34" charset="0"/>
                <a:cs typeface="Tahoma"/>
              </a:rPr>
              <a:t>Enable data synchronization between Acquiree Customer and Entity data to Acquirer’s data repositories </a:t>
            </a:r>
            <a:endParaRPr lang="en-US" sz="2000" dirty="0">
              <a:latin typeface="Century Gothic" panose="020B0502020202020204" pitchFamily="34" charset="0"/>
              <a:cs typeface="Verdana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A18AC28-66C6-C41B-DD31-A8935223283D}"/>
              </a:ext>
            </a:extLst>
          </p:cNvPr>
          <p:cNvSpPr txBox="1"/>
          <p:nvPr/>
        </p:nvSpPr>
        <p:spPr>
          <a:xfrm>
            <a:off x="5408273" y="5644044"/>
            <a:ext cx="3965840" cy="402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table consistency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00" dirty="0">
              <a:solidFill>
                <a:srgbClr val="4654BC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life cycle processes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kern="100" dirty="0">
              <a:solidFill>
                <a:srgbClr val="4654BC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compliance regulations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kern="100" dirty="0">
              <a:solidFill>
                <a:srgbClr val="4654BC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Timeliness Requirements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kern="100" dirty="0">
              <a:solidFill>
                <a:srgbClr val="4654BC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Security requirements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kern="100" dirty="0">
              <a:solidFill>
                <a:srgbClr val="4654BC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Customer Opt-In Rules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0EC827E-4977-FDD6-4AA9-A4DBFDE65381}"/>
              </a:ext>
            </a:extLst>
          </p:cNvPr>
          <p:cNvSpPr txBox="1"/>
          <p:nvPr/>
        </p:nvSpPr>
        <p:spPr>
          <a:xfrm>
            <a:off x="10462989" y="5644044"/>
            <a:ext cx="3863340" cy="5006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Field Mapping between Acquiree and CLS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Define High Level Scope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Define UI for Data Display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Governance and Security Validations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Define Ongoing Data Feed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Transfer of Initial Data from Acquire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5076A2-2827-7FB9-D617-9C3145488CD2}"/>
              </a:ext>
            </a:extLst>
          </p:cNvPr>
          <p:cNvSpPr txBox="1"/>
          <p:nvPr/>
        </p:nvSpPr>
        <p:spPr>
          <a:xfrm>
            <a:off x="15381793" y="5644044"/>
            <a:ext cx="4881058" cy="5676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constraints are impacting delivery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kern="100" dirty="0">
              <a:solidFill>
                <a:srgbClr val="4654BC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Scope has been completed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kern="100" dirty="0">
              <a:solidFill>
                <a:srgbClr val="4654BC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Field mapping is progressing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kern="100" dirty="0">
              <a:solidFill>
                <a:srgbClr val="4654BC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UI Display has just started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kern="100" dirty="0">
              <a:solidFill>
                <a:srgbClr val="4654BC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Compliance approved by Acquirer Legal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kern="100" dirty="0">
              <a:solidFill>
                <a:srgbClr val="4654BC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Security review is in progress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kern="100" dirty="0">
              <a:solidFill>
                <a:srgbClr val="4654BC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rgbClr val="4654BC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API and Synchronization designed is underway to be reviewed by Acquiree Technology 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A3B7CF-A2A7-87A2-D5B8-815F7186635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5233650" y="234518"/>
            <a:ext cx="4623943" cy="276999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8C080B76-FDFC-5BC0-337C-07DC31BA6031}"/>
              </a:ext>
            </a:extLst>
          </p:cNvPr>
          <p:cNvSpPr txBox="1">
            <a:spLocks/>
          </p:cNvSpPr>
          <p:nvPr/>
        </p:nvSpPr>
        <p:spPr>
          <a:xfrm>
            <a:off x="19272250" y="10836275"/>
            <a:ext cx="2743200" cy="15388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latin typeface="Century Gothic" panose="020B0502020202020204" pitchFamily="34" charset="0"/>
            </a:endParaRPr>
          </a:p>
        </p:txBody>
      </p:sp>
      <p:sp>
        <p:nvSpPr>
          <p:cNvPr id="8" name="Holder 5">
            <a:extLst>
              <a:ext uri="{FF2B5EF4-FFF2-40B4-BE49-F238E27FC236}">
                <a16:creationId xmlns:a16="http://schemas.microsoft.com/office/drawing/2014/main" id="{EC048BA1-8909-A666-8F83-65301094D851}"/>
              </a:ext>
            </a:extLst>
          </p:cNvPr>
          <p:cNvSpPr txBox="1">
            <a:spLocks/>
          </p:cNvSpPr>
          <p:nvPr/>
        </p:nvSpPr>
        <p:spPr>
          <a:xfrm>
            <a:off x="348933" y="10913219"/>
            <a:ext cx="452151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2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16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516</TotalTime>
  <Words>900</Words>
  <Application>Microsoft Macintosh PowerPoint</Application>
  <PresentationFormat>Custom</PresentationFormat>
  <Paragraphs>212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 Gothic</vt:lpstr>
      <vt:lpstr>Montserrat</vt:lpstr>
      <vt:lpstr>Symbol</vt:lpstr>
      <vt:lpstr>Tahoma</vt:lpstr>
      <vt:lpstr>Office Theme</vt:lpstr>
      <vt:lpstr>PowerPoint Presentation</vt:lpstr>
      <vt:lpstr>Content</vt:lpstr>
      <vt:lpstr>Technology Inventory</vt:lpstr>
      <vt:lpstr>Day 1 Collaboration</vt:lpstr>
      <vt:lpstr>Microsoft Teams Collaboration Day 1 Information Technology </vt:lpstr>
      <vt:lpstr>PowerPoint Presentation</vt:lpstr>
      <vt:lpstr>Help Desk Day 1 Information Technology</vt:lpstr>
      <vt:lpstr>Email and Network Security Day 1  Information Technology</vt:lpstr>
      <vt:lpstr>Data Sharing Day 1  Information Technology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05 copy</dc:title>
  <cp:lastModifiedBy>JOE ABERGER</cp:lastModifiedBy>
  <cp:revision>30</cp:revision>
  <dcterms:created xsi:type="dcterms:W3CDTF">2023-04-28T19:09:52Z</dcterms:created>
  <dcterms:modified xsi:type="dcterms:W3CDTF">2026-06-17T20:42:02Z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2023-04-29T00:00:00Z</vt:filetime>
  </property>
  <property fmtid="{D5CDD505-2E9C-101B-9397-08002B2CF9AE}" pid="3" name="Creator">
    <vt:lpwstr>Adobe Illustrator 24.0 (Windows)</vt:lpwstr>
  </property>
  <property fmtid="{D5CDD505-2E9C-101B-9397-08002B2CF9AE}" pid="4" name="LastSaved">
    <vt:filetime>2023-04-28T00:00:00Z</vt:filetime>
  </property>
</Properties>
</file>